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2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95116" r:id="rId1"/>
    <p:sldMasterId id="2147495131" r:id="rId2"/>
  </p:sldMasterIdLst>
  <p:notesMasterIdLst>
    <p:notesMasterId r:id="rId37"/>
  </p:notesMasterIdLst>
  <p:sldIdLst>
    <p:sldId id="2167" r:id="rId3"/>
    <p:sldId id="2091" r:id="rId4"/>
    <p:sldId id="1419" r:id="rId5"/>
    <p:sldId id="2153" r:id="rId6"/>
    <p:sldId id="2268" r:id="rId7"/>
    <p:sldId id="2156" r:id="rId8"/>
    <p:sldId id="2176" r:id="rId9"/>
    <p:sldId id="2172" r:id="rId10"/>
    <p:sldId id="2271" r:id="rId11"/>
    <p:sldId id="2171" r:id="rId12"/>
    <p:sldId id="2178" r:id="rId13"/>
    <p:sldId id="2273" r:id="rId14"/>
    <p:sldId id="2191" r:id="rId15"/>
    <p:sldId id="2272" r:id="rId16"/>
    <p:sldId id="2192" r:id="rId17"/>
    <p:sldId id="2193" r:id="rId18"/>
    <p:sldId id="2275" r:id="rId19"/>
    <p:sldId id="2262" r:id="rId20"/>
    <p:sldId id="1455" r:id="rId21"/>
    <p:sldId id="2179" r:id="rId22"/>
    <p:sldId id="2188" r:id="rId23"/>
    <p:sldId id="2186" r:id="rId24"/>
    <p:sldId id="1456" r:id="rId25"/>
    <p:sldId id="1457" r:id="rId26"/>
    <p:sldId id="2162" r:id="rId27"/>
    <p:sldId id="2183" r:id="rId28"/>
    <p:sldId id="2184" r:id="rId29"/>
    <p:sldId id="2163" r:id="rId30"/>
    <p:sldId id="2264" r:id="rId31"/>
    <p:sldId id="2269" r:id="rId32"/>
    <p:sldId id="2265" r:id="rId33"/>
    <p:sldId id="2270" r:id="rId34"/>
    <p:sldId id="2164" r:id="rId35"/>
    <p:sldId id="2267" r:id="rId36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i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i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i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i="1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4A"/>
    <a:srgbClr val="971D14"/>
    <a:srgbClr val="A6170B"/>
    <a:srgbClr val="800000"/>
    <a:srgbClr val="408000"/>
    <a:srgbClr val="008040"/>
    <a:srgbClr val="008080"/>
    <a:srgbClr val="008000"/>
    <a:srgbClr val="00FF00"/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8"/>
    <p:restoredTop sz="86900" autoAdjust="0"/>
  </p:normalViewPr>
  <p:slideViewPr>
    <p:cSldViewPr>
      <p:cViewPr varScale="1">
        <p:scale>
          <a:sx n="109" d="100"/>
          <a:sy n="109" d="100"/>
        </p:scale>
        <p:origin x="157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7" d="100"/>
        <a:sy n="97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99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arippo\Desktop\Tesi%20spec\Cartel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NUMBER OF DWI LESIONS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Foglio1!$B$6</c:f>
              <c:strCache>
                <c:ptCount val="1"/>
                <c:pt idx="0">
                  <c:v>NUMERO DI LESIONI IN DWI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0CDC-544B-AC65-A401142B73F9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0CDC-544B-AC65-A401142B73F9}"/>
              </c:ext>
            </c:extLst>
          </c:dPt>
          <c:errBars>
            <c:errBarType val="both"/>
            <c:errValType val="percentage"/>
            <c:noEndCap val="0"/>
            <c:val val="30"/>
            <c:spPr>
              <a:ln w="25400"/>
            </c:spPr>
          </c:errBars>
          <c:cat>
            <c:strRef>
              <c:f>Foglio1!$A$7:$A$8</c:f>
              <c:strCache>
                <c:ptCount val="2"/>
                <c:pt idx="0">
                  <c:v>MES +</c:v>
                </c:pt>
                <c:pt idx="1">
                  <c:v>MES -</c:v>
                </c:pt>
              </c:strCache>
            </c:strRef>
          </c:cat>
          <c:val>
            <c:numRef>
              <c:f>Foglio1!$B$7:$B$8</c:f>
              <c:numCache>
                <c:formatCode>General</c:formatCode>
                <c:ptCount val="2"/>
                <c:pt idx="0">
                  <c:v>4.5999999999999996</c:v>
                </c:pt>
                <c:pt idx="1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DC-544B-AC65-A401142B73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9699256"/>
        <c:axId val="2119702232"/>
      </c:barChart>
      <c:catAx>
        <c:axId val="2119699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19702232"/>
        <c:crosses val="autoZero"/>
        <c:auto val="1"/>
        <c:lblAlgn val="ctr"/>
        <c:lblOffset val="100"/>
        <c:noMultiLvlLbl val="0"/>
      </c:catAx>
      <c:valAx>
        <c:axId val="21197022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1969925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Foglio1!$E$7</c:f>
              <c:strCache>
                <c:ptCount val="1"/>
                <c:pt idx="0">
                  <c:v>MES&gt;5/h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0-8541-AA4F-AA92-350297DF63C0}"/>
              </c:ext>
            </c:extLst>
          </c:dPt>
          <c:errBars>
            <c:errDir val="y"/>
            <c:errBarType val="both"/>
            <c:errValType val="cust"/>
            <c:noEndCap val="0"/>
            <c:plus>
              <c:numRef>
                <c:f>Foglio1!$B$12:$B$13</c:f>
                <c:numCache>
                  <c:formatCode>General</c:formatCode>
                  <c:ptCount val="2"/>
                  <c:pt idx="0">
                    <c:v>1.6</c:v>
                  </c:pt>
                  <c:pt idx="1">
                    <c:v>1.9</c:v>
                  </c:pt>
                </c:numCache>
              </c:numRef>
            </c:plus>
            <c:minus>
              <c:numRef>
                <c:f>Foglio1!$B$12:$B$13</c:f>
                <c:numCache>
                  <c:formatCode>General</c:formatCode>
                  <c:ptCount val="2"/>
                  <c:pt idx="0">
                    <c:v>1.6</c:v>
                  </c:pt>
                  <c:pt idx="1">
                    <c:v>1.9</c:v>
                  </c:pt>
                </c:numCache>
              </c:numRef>
            </c:minus>
          </c:errBars>
          <c:cat>
            <c:strRef>
              <c:f>Foglio1!$F$6:$G$6</c:f>
              <c:strCache>
                <c:ptCount val="2"/>
                <c:pt idx="0">
                  <c:v>T0</c:v>
                </c:pt>
                <c:pt idx="1">
                  <c:v>T1</c:v>
                </c:pt>
              </c:strCache>
            </c:strRef>
          </c:cat>
          <c:val>
            <c:numRef>
              <c:f>Foglio1!$F$7:$G$7</c:f>
              <c:numCache>
                <c:formatCode>General</c:formatCode>
                <c:ptCount val="2"/>
                <c:pt idx="0">
                  <c:v>7.1</c:v>
                </c:pt>
                <c:pt idx="1">
                  <c:v>2.2999999999999998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541-AA4F-AA92-350297DF63C0}"/>
            </c:ext>
          </c:extLst>
        </c:ser>
        <c:ser>
          <c:idx val="1"/>
          <c:order val="1"/>
          <c:tx>
            <c:strRef>
              <c:f>Foglio1!$E$8</c:f>
              <c:strCache>
                <c:ptCount val="1"/>
                <c:pt idx="0">
                  <c:v>MES&lt;5/h</c:v>
                </c:pt>
              </c:strCache>
            </c:strRef>
          </c:tx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Foglio1!$F$6:$G$6</c:f>
              <c:strCache>
                <c:ptCount val="2"/>
                <c:pt idx="0">
                  <c:v>T0</c:v>
                </c:pt>
                <c:pt idx="1">
                  <c:v>T1</c:v>
                </c:pt>
              </c:strCache>
            </c:strRef>
          </c:cat>
          <c:val>
            <c:numRef>
              <c:f>Foglio1!$F$8:$G$8</c:f>
              <c:numCache>
                <c:formatCode>General</c:formatCode>
                <c:ptCount val="2"/>
                <c:pt idx="0">
                  <c:v>1.7</c:v>
                </c:pt>
                <c:pt idx="1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541-AA4F-AA92-350297DF63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9724008"/>
        <c:axId val="2119726984"/>
      </c:lineChart>
      <c:catAx>
        <c:axId val="21197240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19726984"/>
        <c:crosses val="autoZero"/>
        <c:auto val="1"/>
        <c:lblAlgn val="ctr"/>
        <c:lblOffset val="100"/>
        <c:noMultiLvlLbl val="0"/>
      </c:catAx>
      <c:valAx>
        <c:axId val="2119726984"/>
        <c:scaling>
          <c:orientation val="minMax"/>
          <c:max val="1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it-IT" dirty="0" err="1"/>
                  <a:t>Number</a:t>
                </a:r>
                <a:r>
                  <a:rPr lang="it-IT" dirty="0"/>
                  <a:t> of MES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119724008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78435497907639895"/>
          <c:y val="0.37935338174261402"/>
          <c:w val="0.21564502092360099"/>
          <c:h val="0.22603746614053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400"/>
      </a:pPr>
      <a:endParaRPr lang="it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6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0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230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30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0912DFA-B1A8-114C-BBFA-CC595460B3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42100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18E0C9-D08A-5346-B2D9-0E891F45683D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  <p:sp>
        <p:nvSpPr>
          <p:cNvPr id="6" name="Segnaposto note 5">
            <a:extLst>
              <a:ext uri="{FF2B5EF4-FFF2-40B4-BE49-F238E27FC236}">
                <a16:creationId xmlns:a16="http://schemas.microsoft.com/office/drawing/2014/main" id="{C6F97A5A-7E71-014D-ADFF-67FA2A408F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75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E58955E-95A5-6B4A-B86F-53F43C520E62}" type="slidenum">
              <a:rPr lang="en-US" sz="1200" i="0">
                <a:solidFill>
                  <a:prstClr val="black"/>
                </a:solidFill>
                <a:latin typeface="Arial" charset="0"/>
                <a:cs typeface="Arial" charset="0"/>
              </a:rPr>
              <a:pPr eaLnBrk="1" hangingPunct="1"/>
              <a:t>10</a:t>
            </a:fld>
            <a:endParaRPr lang="en-US" sz="1200" i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egnaposto note 3">
            <a:extLst>
              <a:ext uri="{FF2B5EF4-FFF2-40B4-BE49-F238E27FC236}">
                <a16:creationId xmlns:a16="http://schemas.microsoft.com/office/drawing/2014/main" id="{27921C65-B47F-5D4F-BFF3-CB81775EB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912DFA-B1A8-114C-BBFA-CC595460B3C5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  <p:sp>
        <p:nvSpPr>
          <p:cNvPr id="6" name="Segnaposto note 5">
            <a:extLst>
              <a:ext uri="{FF2B5EF4-FFF2-40B4-BE49-F238E27FC236}">
                <a16:creationId xmlns:a16="http://schemas.microsoft.com/office/drawing/2014/main" id="{293E7B8F-9A7C-034B-AA71-44CBBEE882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179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912DFA-B1A8-114C-BBFA-CC595460B3C5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  <p:sp>
        <p:nvSpPr>
          <p:cNvPr id="6" name="Segnaposto note 5">
            <a:extLst>
              <a:ext uri="{FF2B5EF4-FFF2-40B4-BE49-F238E27FC236}">
                <a16:creationId xmlns:a16="http://schemas.microsoft.com/office/drawing/2014/main" id="{A822180F-03E3-FF46-ADB1-078510CC29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2976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75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E58955E-95A5-6B4A-B86F-53F43C520E62}" type="slidenum">
              <a:rPr lang="en-US" sz="1200" i="0">
                <a:solidFill>
                  <a:prstClr val="black"/>
                </a:solidFill>
                <a:latin typeface="Arial" charset="0"/>
                <a:cs typeface="Arial" charset="0"/>
              </a:rPr>
              <a:pPr eaLnBrk="1" hangingPunct="1"/>
              <a:t>13</a:t>
            </a:fld>
            <a:endParaRPr lang="en-US" sz="1200" i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egnaposto note 3">
            <a:extLst>
              <a:ext uri="{FF2B5EF4-FFF2-40B4-BE49-F238E27FC236}">
                <a16:creationId xmlns:a16="http://schemas.microsoft.com/office/drawing/2014/main" id="{A5A4FC61-E9EF-3C40-8077-F247F88CD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912DFA-B1A8-114C-BBFA-CC595460B3C5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  <p:sp>
        <p:nvSpPr>
          <p:cNvPr id="6" name="Segnaposto note 5">
            <a:extLst>
              <a:ext uri="{FF2B5EF4-FFF2-40B4-BE49-F238E27FC236}">
                <a16:creationId xmlns:a16="http://schemas.microsoft.com/office/drawing/2014/main" id="{B5449DF2-5D58-FA4A-9129-F570894F89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9120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912DFA-B1A8-114C-BBFA-CC595460B3C5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  <p:sp>
        <p:nvSpPr>
          <p:cNvPr id="6" name="Segnaposto note 5">
            <a:extLst>
              <a:ext uri="{FF2B5EF4-FFF2-40B4-BE49-F238E27FC236}">
                <a16:creationId xmlns:a16="http://schemas.microsoft.com/office/drawing/2014/main" id="{AC9C1C51-C66B-F242-AC0E-4B19E85291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1164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912DFA-B1A8-114C-BBFA-CC595460B3C5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  <p:sp>
        <p:nvSpPr>
          <p:cNvPr id="6" name="Segnaposto note 5">
            <a:extLst>
              <a:ext uri="{FF2B5EF4-FFF2-40B4-BE49-F238E27FC236}">
                <a16:creationId xmlns:a16="http://schemas.microsoft.com/office/drawing/2014/main" id="{FE495243-2C38-A548-AF5A-604C7DE69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8592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912DFA-B1A8-114C-BBFA-CC595460B3C5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  <p:sp>
        <p:nvSpPr>
          <p:cNvPr id="6" name="Segnaposto note 5">
            <a:extLst>
              <a:ext uri="{FF2B5EF4-FFF2-40B4-BE49-F238E27FC236}">
                <a16:creationId xmlns:a16="http://schemas.microsoft.com/office/drawing/2014/main" id="{67CF29E6-C252-F147-9C1C-DABEEEFC9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7714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2D174-9321-954D-BBF2-F90E446E0F5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egnaposto note 5">
            <a:extLst>
              <a:ext uri="{FF2B5EF4-FFF2-40B4-BE49-F238E27FC236}">
                <a16:creationId xmlns:a16="http://schemas.microsoft.com/office/drawing/2014/main" id="{FA0E4D2E-0A23-4147-B721-B73DF7B4C5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481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217834E9-3B3F-BC48-9BF4-C21C51A702FF}" type="slidenum">
              <a:rPr lang="it-IT" sz="1200" i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19</a:t>
            </a:fld>
            <a:endParaRPr lang="it-IT" sz="1200" i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3F5EFC52-813A-AD41-818C-6655F68D63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I have no disclosures for this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18E0C9-D08A-5346-B2D9-0E891F45683D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217834E9-3B3F-BC48-9BF4-C21C51A702FF}" type="slidenum">
              <a:rPr lang="it-IT" sz="1200" i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20</a:t>
            </a:fld>
            <a:endParaRPr lang="it-IT" sz="1200" i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egnaposto note 3">
            <a:extLst>
              <a:ext uri="{FF2B5EF4-FFF2-40B4-BE49-F238E27FC236}">
                <a16:creationId xmlns:a16="http://schemas.microsoft.com/office/drawing/2014/main" id="{733D8E00-DFFE-314E-9D76-DC52CD1B0B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217834E9-3B3F-BC48-9BF4-C21C51A702FF}" type="slidenum">
              <a:rPr lang="it-IT" sz="1200" i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21</a:t>
            </a:fld>
            <a:endParaRPr lang="it-IT" sz="1200" i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egnaposto note 3">
            <a:extLst>
              <a:ext uri="{FF2B5EF4-FFF2-40B4-BE49-F238E27FC236}">
                <a16:creationId xmlns:a16="http://schemas.microsoft.com/office/drawing/2014/main" id="{CEFC0AD0-662C-844E-9C57-8291299641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912DFA-B1A8-114C-BBFA-CC595460B3C5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  <p:sp>
        <p:nvSpPr>
          <p:cNvPr id="6" name="Segnaposto note 5">
            <a:extLst>
              <a:ext uri="{FF2B5EF4-FFF2-40B4-BE49-F238E27FC236}">
                <a16:creationId xmlns:a16="http://schemas.microsoft.com/office/drawing/2014/main" id="{B012BCB7-57D3-D147-AFE6-1B80095CB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079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2D174-9321-954D-BBF2-F90E446E0F5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egnaposto note 5">
            <a:extLst>
              <a:ext uri="{FF2B5EF4-FFF2-40B4-BE49-F238E27FC236}">
                <a16:creationId xmlns:a16="http://schemas.microsoft.com/office/drawing/2014/main" id="{BADB52FA-8677-404D-B7E2-616D948F98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29319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A61E9-A344-4E10-AE9D-60CEE8207E7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note 5">
            <a:extLst>
              <a:ext uri="{FF2B5EF4-FFF2-40B4-BE49-F238E27FC236}">
                <a16:creationId xmlns:a16="http://schemas.microsoft.com/office/drawing/2014/main" id="{D8F9A840-C755-A841-8AAC-5ED0BDEED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2D174-9321-954D-BBF2-F90E446E0F5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egnaposto note 5">
            <a:extLst>
              <a:ext uri="{FF2B5EF4-FFF2-40B4-BE49-F238E27FC236}">
                <a16:creationId xmlns:a16="http://schemas.microsoft.com/office/drawing/2014/main" id="{02EA1BAE-7AE1-1C46-8B85-38F00D82D1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144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2D174-9321-954D-BBF2-F90E446E0F5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Segnaposto note 5">
            <a:extLst>
              <a:ext uri="{FF2B5EF4-FFF2-40B4-BE49-F238E27FC236}">
                <a16:creationId xmlns:a16="http://schemas.microsoft.com/office/drawing/2014/main" id="{DA1FB84F-574E-4442-BD0A-AFB20E2B7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87823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2D174-9321-954D-BBF2-F90E446E0F5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Segnaposto note 5">
            <a:extLst>
              <a:ext uri="{FF2B5EF4-FFF2-40B4-BE49-F238E27FC236}">
                <a16:creationId xmlns:a16="http://schemas.microsoft.com/office/drawing/2014/main" id="{CCAF9B85-DD4C-274D-B172-9F5B0472B4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67655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217834E9-3B3F-BC48-9BF4-C21C51A702FF}" type="slidenum">
              <a:rPr lang="it-IT" sz="1200" i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28</a:t>
            </a:fld>
            <a:endParaRPr lang="it-IT" sz="1200" i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egnaposto note 3">
            <a:extLst>
              <a:ext uri="{FF2B5EF4-FFF2-40B4-BE49-F238E27FC236}">
                <a16:creationId xmlns:a16="http://schemas.microsoft.com/office/drawing/2014/main" id="{E4F3D074-5A60-C44E-BA05-CEE56B459C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B2D174-9321-954D-BBF2-F90E446E0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  <a:cs typeface="Arial" charset="0"/>
            </a:endParaRPr>
          </a:p>
        </p:txBody>
      </p:sp>
      <p:sp>
        <p:nvSpPr>
          <p:cNvPr id="6" name="Segnaposto note 5">
            <a:extLst>
              <a:ext uri="{FF2B5EF4-FFF2-40B4-BE49-F238E27FC236}">
                <a16:creationId xmlns:a16="http://schemas.microsoft.com/office/drawing/2014/main" id="{6A9DF2EC-6457-364C-AC8D-1D4BC8AB4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1626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2D174-9321-954D-BBF2-F90E446E0F5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egnaposto note 5">
            <a:extLst>
              <a:ext uri="{FF2B5EF4-FFF2-40B4-BE49-F238E27FC236}">
                <a16:creationId xmlns:a16="http://schemas.microsoft.com/office/drawing/2014/main" id="{8298B3B9-2874-BA45-B676-245F29D5C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1856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B2D174-9321-954D-BBF2-F90E446E0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  <a:cs typeface="Arial" charset="0"/>
            </a:endParaRPr>
          </a:p>
        </p:txBody>
      </p:sp>
      <p:sp>
        <p:nvSpPr>
          <p:cNvPr id="6" name="Segnaposto note 5">
            <a:extLst>
              <a:ext uri="{FF2B5EF4-FFF2-40B4-BE49-F238E27FC236}">
                <a16:creationId xmlns:a16="http://schemas.microsoft.com/office/drawing/2014/main" id="{618150A6-DB5B-3B4F-87EE-A38BE4F01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41385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B2D174-9321-954D-BBF2-F90E446E0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  <a:cs typeface="Arial" charset="0"/>
            </a:endParaRPr>
          </a:p>
        </p:txBody>
      </p:sp>
      <p:sp>
        <p:nvSpPr>
          <p:cNvPr id="6" name="Segnaposto note 5">
            <a:extLst>
              <a:ext uri="{FF2B5EF4-FFF2-40B4-BE49-F238E27FC236}">
                <a16:creationId xmlns:a16="http://schemas.microsoft.com/office/drawing/2014/main" id="{FA8544E7-D185-AB41-AFEF-14F010B52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1562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B2D174-9321-954D-BBF2-F90E446E0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  <a:cs typeface="Arial" charset="0"/>
            </a:endParaRPr>
          </a:p>
        </p:txBody>
      </p:sp>
      <p:sp>
        <p:nvSpPr>
          <p:cNvPr id="6" name="Segnaposto note 5">
            <a:extLst>
              <a:ext uri="{FF2B5EF4-FFF2-40B4-BE49-F238E27FC236}">
                <a16:creationId xmlns:a16="http://schemas.microsoft.com/office/drawing/2014/main" id="{B9D93466-9CC5-5E46-AE00-FC46E48D1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6436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912DFA-B1A8-114C-BBFA-CC595460B3C5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  <p:sp>
        <p:nvSpPr>
          <p:cNvPr id="6" name="Segnaposto note 5">
            <a:extLst>
              <a:ext uri="{FF2B5EF4-FFF2-40B4-BE49-F238E27FC236}">
                <a16:creationId xmlns:a16="http://schemas.microsoft.com/office/drawing/2014/main" id="{925A2019-D981-4B4B-9453-2208903873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7413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912DFA-B1A8-114C-BBFA-CC595460B3C5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  <p:sp>
        <p:nvSpPr>
          <p:cNvPr id="6" name="Segnaposto note 5">
            <a:extLst>
              <a:ext uri="{FF2B5EF4-FFF2-40B4-BE49-F238E27FC236}">
                <a16:creationId xmlns:a16="http://schemas.microsoft.com/office/drawing/2014/main" id="{44E128D7-43BA-BE4C-ACF4-F1ABCAEAC2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99071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2D174-9321-954D-BBF2-F90E446E0F5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Segnaposto note 5">
            <a:extLst>
              <a:ext uri="{FF2B5EF4-FFF2-40B4-BE49-F238E27FC236}">
                <a16:creationId xmlns:a16="http://schemas.microsoft.com/office/drawing/2014/main" id="{49BB9EDC-9497-D04E-860C-24DA52097C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6184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912DFA-B1A8-114C-BBFA-CC595460B3C5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  <p:sp>
        <p:nvSpPr>
          <p:cNvPr id="6" name="Segnaposto note 5">
            <a:extLst>
              <a:ext uri="{FF2B5EF4-FFF2-40B4-BE49-F238E27FC236}">
                <a16:creationId xmlns:a16="http://schemas.microsoft.com/office/drawing/2014/main" id="{7BAF5729-DAB2-7A42-A4FA-E81114ADFC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481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276225"/>
            <a:ext cx="1588" cy="1588"/>
          </a:xfrm>
          <a:solidFill>
            <a:srgbClr val="FFFFFF"/>
          </a:solidFill>
          <a:ln/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9552569-88D0-3448-B759-00BA9C1C3A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75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E58955E-95A5-6B4A-B86F-53F43C520E62}" type="slidenum">
              <a:rPr lang="en-US" sz="1200" i="0">
                <a:solidFill>
                  <a:prstClr val="black"/>
                </a:solidFill>
                <a:latin typeface="Arial" charset="0"/>
                <a:cs typeface="Arial" charset="0"/>
              </a:rPr>
              <a:pPr eaLnBrk="1" hangingPunct="1"/>
              <a:t>7</a:t>
            </a:fld>
            <a:endParaRPr lang="en-US" sz="1200" i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egnaposto note 3">
            <a:extLst>
              <a:ext uri="{FF2B5EF4-FFF2-40B4-BE49-F238E27FC236}">
                <a16:creationId xmlns:a16="http://schemas.microsoft.com/office/drawing/2014/main" id="{783A5364-C25B-8C44-98FE-4C1B8CC33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75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E58955E-95A5-6B4A-B86F-53F43C520E62}" type="slidenum">
              <a:rPr lang="en-US" sz="1200" i="0">
                <a:solidFill>
                  <a:prstClr val="black"/>
                </a:solidFill>
                <a:latin typeface="Arial" charset="0"/>
                <a:cs typeface="Arial" charset="0"/>
              </a:rPr>
              <a:pPr eaLnBrk="1" hangingPunct="1"/>
              <a:t>8</a:t>
            </a:fld>
            <a:endParaRPr lang="en-US" sz="1200" i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egnaposto note 3">
            <a:extLst>
              <a:ext uri="{FF2B5EF4-FFF2-40B4-BE49-F238E27FC236}">
                <a16:creationId xmlns:a16="http://schemas.microsoft.com/office/drawing/2014/main" id="{72E5ADC2-5934-1843-B149-A0176B129B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75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E58955E-95A5-6B4A-B86F-53F43C520E62}" type="slidenum">
              <a:rPr lang="en-US" sz="1200" i="0">
                <a:solidFill>
                  <a:prstClr val="black"/>
                </a:solidFill>
                <a:latin typeface="Arial" charset="0"/>
                <a:cs typeface="Arial" charset="0"/>
              </a:rPr>
              <a:pPr eaLnBrk="1" hangingPunct="1"/>
              <a:t>9</a:t>
            </a:fld>
            <a:endParaRPr lang="en-US" sz="1200" i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egnaposto note 3">
            <a:extLst>
              <a:ext uri="{FF2B5EF4-FFF2-40B4-BE49-F238E27FC236}">
                <a16:creationId xmlns:a16="http://schemas.microsoft.com/office/drawing/2014/main" id="{E8248445-B07D-9F4A-91B9-4B3D70FC37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2845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6978209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7188915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60350"/>
            <a:ext cx="2057400" cy="582295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019800" cy="582295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119975441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395536" y="164775"/>
            <a:ext cx="8291264" cy="599931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r>
              <a:rPr lang="ja-JP" altLang="en-US"/>
              <a:t>マスタ タイトルの書式設定</a:t>
            </a:r>
            <a:endParaRPr lang="ja-JP" altLang="en-US" dirty="0"/>
          </a:p>
        </p:txBody>
      </p:sp>
      <p:sp>
        <p:nvSpPr>
          <p:cNvPr id="8" name="テキスト プレースホルダ 4"/>
          <p:cNvSpPr>
            <a:spLocks noGrp="1"/>
          </p:cNvSpPr>
          <p:nvPr>
            <p:ph type="body" sz="quarter" idx="10"/>
          </p:nvPr>
        </p:nvSpPr>
        <p:spPr>
          <a:xfrm>
            <a:off x="395290" y="908720"/>
            <a:ext cx="8425184" cy="525658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  <a:lvl2pPr>
              <a:defRPr sz="2400"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>
              <a:defRPr sz="2000"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>
              <a:defRPr sz="1800"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>
              <a:defRPr sz="1800"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3546082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olo, testo e clip multimedi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risorsa multimediale 3"/>
          <p:cNvSpPr>
            <a:spLocks noGrp="1"/>
          </p:cNvSpPr>
          <p:nvPr>
            <p:ph type="media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6604809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62052" y="-66673"/>
            <a:ext cx="7800975" cy="514351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/>
          <a:lstStyle>
            <a:lvl1pPr algn="ctr">
              <a:defRPr sz="3067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85611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2949311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23892479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98534279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44823682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85346068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424591393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76624598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7123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621575176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988444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030396473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60350"/>
            <a:ext cx="2057400" cy="582295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019800" cy="582295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32538289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395536" y="164775"/>
            <a:ext cx="8291264" cy="599931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r>
              <a:rPr lang="ja-JP" altLang="en-US"/>
              <a:t>マスタ タイトルの書式設定</a:t>
            </a:r>
            <a:endParaRPr lang="ja-JP" altLang="en-US" dirty="0"/>
          </a:p>
        </p:txBody>
      </p:sp>
      <p:sp>
        <p:nvSpPr>
          <p:cNvPr id="8" name="テキスト プレースホルダ 4"/>
          <p:cNvSpPr>
            <a:spLocks noGrp="1"/>
          </p:cNvSpPr>
          <p:nvPr>
            <p:ph type="body" sz="quarter" idx="10"/>
          </p:nvPr>
        </p:nvSpPr>
        <p:spPr>
          <a:xfrm>
            <a:off x="395290" y="908720"/>
            <a:ext cx="8425184" cy="525658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  <a:lvl2pPr>
              <a:defRPr sz="2400"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>
              <a:defRPr sz="2000"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>
              <a:defRPr sz="1800"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>
              <a:defRPr sz="1800"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8864117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lIns="89285" tIns="44628" rIns="89285" bIns="44628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 lIns="89285" tIns="44628" rIns="89285" bIns="44628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 lIns="89285" tIns="44628" rIns="89285" bIns="44628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89285" tIns="44628" rIns="89285" bIns="44628"/>
          <a:lstStyle>
            <a:lvl1pPr algn="l" defTabSz="822218">
              <a:buClrTx/>
              <a:buSzTx/>
              <a:buFont typeface="Times New Roman" charset="0"/>
              <a:buNone/>
              <a:defRPr sz="1600" i="1">
                <a:solidFill>
                  <a:srgbClr val="000000"/>
                </a:solidFill>
                <a:latin typeface="Tahoma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lIns="89285" tIns="44628" rIns="89285" bIns="44628"/>
          <a:lstStyle>
            <a:lvl1pPr algn="l" defTabSz="822218">
              <a:buClrTx/>
              <a:buSzTx/>
              <a:buFont typeface="Times New Roman" charset="0"/>
              <a:buNone/>
              <a:defRPr sz="1600" i="1">
                <a:solidFill>
                  <a:srgbClr val="000000"/>
                </a:solidFill>
                <a:latin typeface="Tahoma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110288" y="6245225"/>
            <a:ext cx="2133600" cy="476250"/>
          </a:xfrm>
          <a:prstGeom prst="rect">
            <a:avLst/>
          </a:prstGeom>
        </p:spPr>
        <p:txBody>
          <a:bodyPr lIns="90516" tIns="45248" rIns="90516" bIns="45248"/>
          <a:lstStyle>
            <a:lvl1pPr algn="l" defTabSz="822218">
              <a:buClrTx/>
              <a:buSzTx/>
              <a:buFont typeface="Times New Roman" charset="0"/>
              <a:buNone/>
              <a:defRPr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17E7A3-E721-364A-90D3-01C770C08D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7631267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110288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73B917D-3771-E449-9460-332CA3CA681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11539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sz="1800" i="1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sz="1800" i="1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FC914-50D0-2C44-8120-B7BCD63D4B63}" type="slidenum">
              <a:rPr lang="it-IT" sz="1800" i="1">
                <a:solidFill>
                  <a:srgbClr val="000000"/>
                </a:solidFill>
                <a:latin typeface="Tahoma" charset="0"/>
              </a:rPr>
              <a:pPr>
                <a:defRPr/>
              </a:pPr>
              <a:t>‹N›</a:t>
            </a:fld>
            <a:endParaRPr lang="it-IT" sz="1800" i="1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31636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77873767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60350"/>
            <a:ext cx="8229600" cy="58229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715171647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sz="1800" i="1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sz="1800" i="1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41BFCA3-1131-7C4E-B1FA-7E3E18927BA0}" type="slidenum">
              <a:rPr lang="it-IT" sz="1800" i="1">
                <a:solidFill>
                  <a:srgbClr val="000000"/>
                </a:solidFill>
                <a:latin typeface="Tahoma" charset="0"/>
              </a:rPr>
              <a:pPr/>
              <a:t>‹N›</a:t>
            </a:fld>
            <a:endParaRPr lang="it-IT" sz="1800" i="1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02442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557338"/>
            <a:ext cx="4038600" cy="452596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38600" cy="452596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4289089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BBB20-3E7D-B749-B86D-31DDF73108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935546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6785688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16342592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0620003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10354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6255130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2364760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1.gif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03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73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Text Box 5"/>
          <p:cNvSpPr txBox="1">
            <a:spLocks noChangeArrowheads="1"/>
          </p:cNvSpPr>
          <p:nvPr userDrawn="1"/>
        </p:nvSpPr>
        <p:spPr bwMode="auto">
          <a:xfrm>
            <a:off x="254001" y="1422426"/>
            <a:ext cx="866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it-IT" i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73126" name="Rectangle 6"/>
          <p:cNvSpPr>
            <a:spLocks noChangeArrowheads="1"/>
          </p:cNvSpPr>
          <p:nvPr userDrawn="1"/>
        </p:nvSpPr>
        <p:spPr bwMode="auto">
          <a:xfrm>
            <a:off x="0" y="6092825"/>
            <a:ext cx="9144000" cy="508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CC0000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Tahoma" pitchFamily="34" charset="0"/>
              <a:cs typeface="Arial"/>
            </a:endParaRPr>
          </a:p>
        </p:txBody>
      </p:sp>
      <p:sp>
        <p:nvSpPr>
          <p:cNvPr id="1030" name="Text Box 7"/>
          <p:cNvSpPr txBox="1">
            <a:spLocks noChangeArrowheads="1"/>
          </p:cNvSpPr>
          <p:nvPr userDrawn="1"/>
        </p:nvSpPr>
        <p:spPr bwMode="auto">
          <a:xfrm>
            <a:off x="2788112" y="6381776"/>
            <a:ext cx="36471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sz="1200" b="1" i="0">
                <a:solidFill>
                  <a:srgbClr val="000066"/>
                </a:solidFill>
              </a:rPr>
              <a:t>Department of Neuroscience</a:t>
            </a:r>
          </a:p>
          <a:p>
            <a:pPr algn="ctr" eaLnBrk="1" hangingPunct="1">
              <a:defRPr/>
            </a:pPr>
            <a:r>
              <a:rPr lang="it-IT" sz="1200" b="1" i="0">
                <a:solidFill>
                  <a:srgbClr val="000066"/>
                </a:solidFill>
              </a:rPr>
              <a:t>University of Padua School of Medicine, Italy</a:t>
            </a:r>
          </a:p>
          <a:p>
            <a:pPr algn="ctr" eaLnBrk="1" hangingPunct="1">
              <a:defRPr/>
            </a:pPr>
            <a:endParaRPr lang="it-IT" sz="1200" b="1" i="0">
              <a:solidFill>
                <a:srgbClr val="000066"/>
              </a:solidFill>
            </a:endParaRPr>
          </a:p>
        </p:txBody>
      </p:sp>
      <p:pic>
        <p:nvPicPr>
          <p:cNvPr id="1033" name="Picture 10" descr="Click here to go to the Website of the European Society of Neurosonology and Cerebral Hemodynamics"/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50" y="6237288"/>
            <a:ext cx="5715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0" descr="LogoAOP-Model_1CARTA.png"/>
          <p:cNvPicPr/>
          <p:nvPr userDrawn="1"/>
        </p:nvPicPr>
        <p:blipFill>
          <a:blip r:embed="rId17"/>
          <a:srcRect l="7014" t="5128" r="7126" b="6272"/>
          <a:stretch>
            <a:fillRect/>
          </a:stretch>
        </p:blipFill>
        <p:spPr>
          <a:xfrm>
            <a:off x="395541" y="6165304"/>
            <a:ext cx="527561" cy="720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8"/>
          <a:srcRect l="37033" r="33088"/>
          <a:stretch/>
        </p:blipFill>
        <p:spPr>
          <a:xfrm>
            <a:off x="971600" y="6182310"/>
            <a:ext cx="753642" cy="70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2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17" r:id="rId1"/>
    <p:sldLayoutId id="2147495118" r:id="rId2"/>
    <p:sldLayoutId id="2147495119" r:id="rId3"/>
    <p:sldLayoutId id="2147495120" r:id="rId4"/>
    <p:sldLayoutId id="2147495121" r:id="rId5"/>
    <p:sldLayoutId id="2147495122" r:id="rId6"/>
    <p:sldLayoutId id="2147495123" r:id="rId7"/>
    <p:sldLayoutId id="2147495124" r:id="rId8"/>
    <p:sldLayoutId id="2147495125" r:id="rId9"/>
    <p:sldLayoutId id="2147495126" r:id="rId10"/>
    <p:sldLayoutId id="2147495127" r:id="rId11"/>
    <p:sldLayoutId id="2147495128" r:id="rId12"/>
    <p:sldLayoutId id="2147495129" r:id="rId13"/>
    <p:sldLayoutId id="2147495130" r:id="rId14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00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00000"/>
          </a:solidFill>
          <a:latin typeface="Tahoma" pitchFamily="34" charset="0"/>
          <a:ea typeface="ＭＳ Ｐゴシック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00000"/>
          </a:solidFill>
          <a:latin typeface="Tahoma" pitchFamily="34" charset="0"/>
          <a:ea typeface="ＭＳ Ｐゴシック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00000"/>
          </a:solidFill>
          <a:latin typeface="Tahoma" pitchFamily="34" charset="0"/>
          <a:ea typeface="ＭＳ Ｐゴシック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00000"/>
          </a:solidFill>
          <a:latin typeface="Tahoma" pitchFamily="34" charset="0"/>
          <a:ea typeface="ＭＳ Ｐゴシック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D00000"/>
          </a:solidFill>
          <a:latin typeface="Tahoma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D00000"/>
          </a:solidFill>
          <a:latin typeface="Tahoma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D00000"/>
          </a:solidFill>
          <a:latin typeface="Tahoma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D00000"/>
          </a:solidFill>
          <a:latin typeface="Tahom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66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66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03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73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Text Box 5"/>
          <p:cNvSpPr txBox="1">
            <a:spLocks noChangeArrowheads="1"/>
          </p:cNvSpPr>
          <p:nvPr userDrawn="1"/>
        </p:nvSpPr>
        <p:spPr bwMode="auto">
          <a:xfrm>
            <a:off x="254001" y="1422426"/>
            <a:ext cx="866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it-IT" sz="1800" i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73126" name="Rectangle 6"/>
          <p:cNvSpPr>
            <a:spLocks noChangeArrowheads="1"/>
          </p:cNvSpPr>
          <p:nvPr userDrawn="1"/>
        </p:nvSpPr>
        <p:spPr bwMode="auto">
          <a:xfrm>
            <a:off x="0" y="6092825"/>
            <a:ext cx="9144000" cy="508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CC0000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800" i="1">
              <a:solidFill>
                <a:srgbClr val="000000"/>
              </a:solidFill>
              <a:latin typeface="Tahoma" pitchFamily="34" charset="0"/>
              <a:cs typeface="Arial"/>
            </a:endParaRPr>
          </a:p>
        </p:txBody>
      </p:sp>
      <p:sp>
        <p:nvSpPr>
          <p:cNvPr id="1030" name="Text Box 7"/>
          <p:cNvSpPr txBox="1">
            <a:spLocks noChangeArrowheads="1"/>
          </p:cNvSpPr>
          <p:nvPr userDrawn="1"/>
        </p:nvSpPr>
        <p:spPr bwMode="auto">
          <a:xfrm>
            <a:off x="2788112" y="6381776"/>
            <a:ext cx="36471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sz="1200" b="1" i="0">
                <a:solidFill>
                  <a:srgbClr val="000066"/>
                </a:solidFill>
              </a:rPr>
              <a:t>Department of Neuroscience</a:t>
            </a:r>
          </a:p>
          <a:p>
            <a:pPr algn="ctr" eaLnBrk="1" hangingPunct="1">
              <a:defRPr/>
            </a:pPr>
            <a:r>
              <a:rPr lang="it-IT" sz="1200" b="1" i="0">
                <a:solidFill>
                  <a:srgbClr val="000066"/>
                </a:solidFill>
              </a:rPr>
              <a:t>University of Padua School of Medicine, Italy</a:t>
            </a:r>
          </a:p>
          <a:p>
            <a:pPr algn="ctr" eaLnBrk="1" hangingPunct="1">
              <a:defRPr/>
            </a:pPr>
            <a:endParaRPr lang="it-IT" sz="1200" b="1" i="0">
              <a:solidFill>
                <a:srgbClr val="000066"/>
              </a:solidFill>
            </a:endParaRPr>
          </a:p>
        </p:txBody>
      </p:sp>
      <p:pic>
        <p:nvPicPr>
          <p:cNvPr id="1033" name="Picture 10" descr="Click here to go to the Website of the European Society of Neurosonology and Cerebral Hemodynamics"/>
          <p:cNvPicPr>
            <a:picLocks noChangeAspect="1" noChangeArrowheads="1" noCrop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50" y="6237288"/>
            <a:ext cx="5715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0" descr="LogoAOP-Model_1CARTA.png"/>
          <p:cNvPicPr/>
          <p:nvPr userDrawn="1"/>
        </p:nvPicPr>
        <p:blipFill>
          <a:blip r:embed="rId22"/>
          <a:srcRect l="7014" t="5128" r="7126" b="6272"/>
          <a:stretch>
            <a:fillRect/>
          </a:stretch>
        </p:blipFill>
        <p:spPr>
          <a:xfrm>
            <a:off x="395541" y="6165304"/>
            <a:ext cx="527561" cy="720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3"/>
          <a:srcRect l="37033" r="33088"/>
          <a:stretch/>
        </p:blipFill>
        <p:spPr>
          <a:xfrm>
            <a:off x="971600" y="6182310"/>
            <a:ext cx="753642" cy="70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86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32" r:id="rId1"/>
    <p:sldLayoutId id="2147495133" r:id="rId2"/>
    <p:sldLayoutId id="2147495134" r:id="rId3"/>
    <p:sldLayoutId id="2147495135" r:id="rId4"/>
    <p:sldLayoutId id="2147495136" r:id="rId5"/>
    <p:sldLayoutId id="2147495137" r:id="rId6"/>
    <p:sldLayoutId id="2147495138" r:id="rId7"/>
    <p:sldLayoutId id="2147495139" r:id="rId8"/>
    <p:sldLayoutId id="2147495140" r:id="rId9"/>
    <p:sldLayoutId id="2147495141" r:id="rId10"/>
    <p:sldLayoutId id="2147495142" r:id="rId11"/>
    <p:sldLayoutId id="2147495143" r:id="rId12"/>
    <p:sldLayoutId id="2147495144" r:id="rId13"/>
    <p:sldLayoutId id="2147495145" r:id="rId14"/>
    <p:sldLayoutId id="2147495146" r:id="rId15"/>
    <p:sldLayoutId id="2147495147" r:id="rId16"/>
    <p:sldLayoutId id="2147495148" r:id="rId17"/>
    <p:sldLayoutId id="2147495149" r:id="rId18"/>
    <p:sldLayoutId id="2147495150" r:id="rId19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00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00000"/>
          </a:solidFill>
          <a:latin typeface="Tahoma" pitchFamily="34" charset="0"/>
          <a:ea typeface="ＭＳ Ｐゴシック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00000"/>
          </a:solidFill>
          <a:latin typeface="Tahoma" pitchFamily="34" charset="0"/>
          <a:ea typeface="ＭＳ Ｐゴシック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00000"/>
          </a:solidFill>
          <a:latin typeface="Tahoma" pitchFamily="34" charset="0"/>
          <a:ea typeface="ＭＳ Ｐゴシック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00000"/>
          </a:solidFill>
          <a:latin typeface="Tahoma" pitchFamily="34" charset="0"/>
          <a:ea typeface="ＭＳ Ｐゴシック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D00000"/>
          </a:solidFill>
          <a:latin typeface="Tahoma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D00000"/>
          </a:solidFill>
          <a:latin typeface="Tahoma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D00000"/>
          </a:solidFill>
          <a:latin typeface="Tahoma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D00000"/>
          </a:solidFill>
          <a:latin typeface="Tahom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66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66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chart" Target="../charts/chart1.xml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8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8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8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8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8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7" Type="http://schemas.openxmlformats.org/officeDocument/2006/relationships/image" Target="../media/image8.png"/><Relationship Id="rId2" Type="http://schemas.microsoft.com/office/2007/relationships/media" Target="../media/media33.m4a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512" y="519029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/>
              <a:t>THE VALUE OF MICROEMBOLIC SIGNALS </a:t>
            </a:r>
          </a:p>
          <a:p>
            <a:pPr algn="ctr"/>
            <a:r>
              <a:rPr lang="en-US" sz="2400" b="1" i="0" dirty="0"/>
              <a:t>AFTER ENDOVASCULAR STROKE </a:t>
            </a:r>
            <a:r>
              <a:rPr lang="it-IT" sz="2400" b="1" i="0" dirty="0"/>
              <a:t>T</a:t>
            </a:r>
            <a:r>
              <a:rPr lang="en-US" sz="2400" b="1" i="0" dirty="0"/>
              <a:t>REATMENT</a:t>
            </a:r>
            <a:endParaRPr lang="en-US" sz="2000" b="1" i="0" dirty="0">
              <a:latin typeface="Verdana"/>
              <a:cs typeface="Verdana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436850" y="6165304"/>
            <a:ext cx="4457846" cy="677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400" b="1" i="0" dirty="0">
                <a:solidFill>
                  <a:srgbClr val="CC3300"/>
                </a:solidFill>
                <a:latin typeface="Arial Black" charset="0"/>
                <a:cs typeface="Arial" charset="0"/>
              </a:rPr>
              <a:t>Claudio Baracchini MD, FESO</a:t>
            </a:r>
          </a:p>
          <a:p>
            <a:pPr algn="ctr">
              <a:defRPr/>
            </a:pPr>
            <a:r>
              <a:rPr lang="it-IT" sz="1200" i="0" dirty="0" err="1">
                <a:solidFill>
                  <a:srgbClr val="000000"/>
                </a:solidFill>
                <a:latin typeface="Arial Black" charset="0"/>
                <a:cs typeface="Arial" charset="0"/>
              </a:rPr>
              <a:t>Director</a:t>
            </a:r>
            <a:r>
              <a:rPr lang="it-IT" sz="1200" i="0" dirty="0">
                <a:solidFill>
                  <a:srgbClr val="000000"/>
                </a:solidFill>
                <a:latin typeface="Arial Black" charset="0"/>
                <a:cs typeface="Arial" charset="0"/>
              </a:rPr>
              <a:t> of the </a:t>
            </a:r>
            <a:r>
              <a:rPr lang="it-IT" sz="1200" i="0" dirty="0" err="1">
                <a:solidFill>
                  <a:srgbClr val="000000"/>
                </a:solidFill>
                <a:latin typeface="Arial Black" charset="0"/>
                <a:cs typeface="Arial" charset="0"/>
              </a:rPr>
              <a:t>Stroke</a:t>
            </a:r>
            <a:r>
              <a:rPr lang="it-IT" sz="1200" i="0" dirty="0">
                <a:solidFill>
                  <a:srgbClr val="000000"/>
                </a:solidFill>
                <a:latin typeface="Arial Black" charset="0"/>
                <a:cs typeface="Arial" charset="0"/>
              </a:rPr>
              <a:t> Unit and </a:t>
            </a:r>
            <a:r>
              <a:rPr lang="it-IT" sz="1200" i="0" dirty="0" err="1">
                <a:solidFill>
                  <a:srgbClr val="000000"/>
                </a:solidFill>
                <a:latin typeface="Arial Black" charset="0"/>
                <a:cs typeface="Arial" charset="0"/>
              </a:rPr>
              <a:t>Neurosonology</a:t>
            </a:r>
            <a:r>
              <a:rPr lang="it-IT" sz="1200" i="0" dirty="0">
                <a:solidFill>
                  <a:srgbClr val="000000"/>
                </a:solidFill>
                <a:latin typeface="Arial Black" charset="0"/>
                <a:cs typeface="Arial" charset="0"/>
              </a:rPr>
              <a:t> Lab</a:t>
            </a:r>
          </a:p>
          <a:p>
            <a:pPr algn="ctr">
              <a:defRPr/>
            </a:pPr>
            <a:r>
              <a:rPr lang="it-IT" sz="1200" i="0" dirty="0" err="1">
                <a:solidFill>
                  <a:srgbClr val="000000"/>
                </a:solidFill>
                <a:latin typeface="Arial Black" charset="0"/>
                <a:cs typeface="Arial" charset="0"/>
              </a:rPr>
              <a:t>University</a:t>
            </a:r>
            <a:r>
              <a:rPr lang="it-IT" sz="1200" i="0" dirty="0">
                <a:solidFill>
                  <a:srgbClr val="000000"/>
                </a:solidFill>
                <a:latin typeface="Arial Black" charset="0"/>
                <a:cs typeface="Arial" charset="0"/>
              </a:rPr>
              <a:t> of </a:t>
            </a:r>
            <a:r>
              <a:rPr lang="it-IT" sz="1200" i="0" dirty="0" err="1">
                <a:solidFill>
                  <a:srgbClr val="000000"/>
                </a:solidFill>
                <a:latin typeface="Arial Black" charset="0"/>
                <a:cs typeface="Arial" charset="0"/>
              </a:rPr>
              <a:t>Padua</a:t>
            </a:r>
            <a:r>
              <a:rPr lang="it-IT" sz="1200" i="0" dirty="0">
                <a:solidFill>
                  <a:srgbClr val="000000"/>
                </a:solidFill>
                <a:latin typeface="Arial Black" charset="0"/>
                <a:cs typeface="Arial" charset="0"/>
              </a:rPr>
              <a:t> School of Medicine, </a:t>
            </a:r>
            <a:r>
              <a:rPr lang="it-IT" sz="1200" i="0" dirty="0" err="1">
                <a:solidFill>
                  <a:srgbClr val="000000"/>
                </a:solidFill>
                <a:latin typeface="Arial Black" charset="0"/>
                <a:cs typeface="Arial" charset="0"/>
              </a:rPr>
              <a:t>Italy</a:t>
            </a:r>
            <a:endParaRPr lang="it-IT" sz="1200" i="0" dirty="0">
              <a:solidFill>
                <a:srgbClr val="000000"/>
              </a:solidFill>
              <a:latin typeface="Arial Black" charset="0"/>
              <a:cs typeface="Arial" charset="0"/>
            </a:endParaRPr>
          </a:p>
        </p:txBody>
      </p:sp>
      <p:pic>
        <p:nvPicPr>
          <p:cNvPr id="7" name="Picture 6" descr="Senza titolo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b="77765"/>
          <a:stretch/>
        </p:blipFill>
        <p:spPr>
          <a:xfrm>
            <a:off x="0" y="0"/>
            <a:ext cx="6508065" cy="1347064"/>
          </a:xfrm>
          <a:prstGeom prst="rect">
            <a:avLst/>
          </a:prstGeom>
        </p:spPr>
      </p:pic>
      <p:pic>
        <p:nvPicPr>
          <p:cNvPr id="2" name="Picture 1" descr="ESNCH LOGO  128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776" y="0"/>
            <a:ext cx="1763688" cy="1322766"/>
          </a:xfrm>
          <a:prstGeom prst="rect">
            <a:avLst/>
          </a:prstGeom>
        </p:spPr>
      </p:pic>
      <p:pic>
        <p:nvPicPr>
          <p:cNvPr id="11" name="Picture 7" descr="C:\Users\Utente\Downloads\IMG-20170522-WA0020.jpg"/>
          <p:cNvPicPr>
            <a:picLocks noChangeAspect="1" noChangeArrowheads="1"/>
          </p:cNvPicPr>
          <p:nvPr/>
        </p:nvPicPr>
        <p:blipFill>
          <a:blip r:embed="rId7" cstate="print"/>
          <a:srcRect l="10156" r="7812"/>
          <a:stretch>
            <a:fillRect/>
          </a:stretch>
        </p:blipFill>
        <p:spPr bwMode="auto">
          <a:xfrm>
            <a:off x="4932040" y="1759254"/>
            <a:ext cx="4176464" cy="3037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C0A1E6A-6376-B748-AF15-EFB31A39E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2" y="1772816"/>
            <a:ext cx="4134930" cy="3101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F3C6211-AE2F-8245-862C-39B04BC1E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14529"/>
      </p:ext>
    </p:extLst>
  </p:cSld>
  <p:clrMapOvr>
    <a:masterClrMapping/>
  </p:clrMapOvr>
  <p:transition spd="slow" advTm="144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3" name="Title 1"/>
          <p:cNvSpPr>
            <a:spLocks noGrp="1"/>
          </p:cNvSpPr>
          <p:nvPr>
            <p:ph type="title"/>
          </p:nvPr>
        </p:nvSpPr>
        <p:spPr bwMode="auto">
          <a:xfrm>
            <a:off x="0" y="-27384"/>
            <a:ext cx="9144000" cy="1373088"/>
          </a:xfrm>
          <a:solidFill>
            <a:schemeClr val="tx1"/>
          </a:solidFill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00FF00"/>
                </a:solidFill>
                <a:latin typeface="Tahoma" charset="0"/>
              </a:rPr>
              <a:t>RECANALIZATION THERAPIES</a:t>
            </a:r>
            <a:br>
              <a:rPr lang="en-US" b="1" dirty="0">
                <a:solidFill>
                  <a:srgbClr val="00FF00"/>
                </a:solidFill>
                <a:latin typeface="Tahoma" charset="0"/>
                <a:ea typeface="ＭＳ Ｐゴシック" charset="0"/>
              </a:rPr>
            </a:br>
            <a:r>
              <a:rPr lang="en-US" sz="3200" b="1" dirty="0">
                <a:solidFill>
                  <a:srgbClr val="00FF00"/>
                </a:solidFill>
                <a:latin typeface="Tahoma" charset="0"/>
                <a:ea typeface="ＭＳ Ｐゴシック" charset="0"/>
              </a:rPr>
              <a:t>- </a:t>
            </a:r>
            <a:r>
              <a:rPr lang="en-US" sz="3200" b="1" dirty="0" err="1">
                <a:solidFill>
                  <a:srgbClr val="00FF00"/>
                </a:solidFill>
                <a:latin typeface="Tahoma" charset="0"/>
                <a:ea typeface="ＭＳ Ｐゴシック" charset="0"/>
              </a:rPr>
              <a:t>thrombectomy</a:t>
            </a:r>
            <a:r>
              <a:rPr lang="en-US" sz="3200" b="1" dirty="0">
                <a:solidFill>
                  <a:srgbClr val="00FF00"/>
                </a:solidFill>
                <a:latin typeface="Tahoma" charset="0"/>
                <a:ea typeface="ＭＳ Ｐゴシック" charset="0"/>
              </a:rPr>
              <a:t>, </a:t>
            </a:r>
            <a:r>
              <a:rPr lang="en-US" sz="3200" b="1" dirty="0" err="1">
                <a:solidFill>
                  <a:srgbClr val="00FF00"/>
                </a:solidFill>
                <a:latin typeface="Tahoma" charset="0"/>
                <a:ea typeface="ＭＳ Ｐゴシック" charset="0"/>
              </a:rPr>
              <a:t>thromboaspiration</a:t>
            </a:r>
            <a:r>
              <a:rPr lang="en-US" sz="3200" b="1" dirty="0">
                <a:solidFill>
                  <a:srgbClr val="00FF00"/>
                </a:solidFill>
                <a:latin typeface="Tahoma" charset="0"/>
                <a:ea typeface="ＭＳ Ｐゴシック" charset="0"/>
              </a:rPr>
              <a:t> -</a:t>
            </a:r>
            <a:endParaRPr lang="en-US" sz="4000" b="1" dirty="0">
              <a:solidFill>
                <a:srgbClr val="00FF00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016" y="5005625"/>
            <a:ext cx="8892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FF0000"/>
                </a:solidFill>
                <a:latin typeface="Verdana"/>
                <a:cs typeface="Verdana"/>
              </a:rPr>
              <a:t>Collateral flow </a:t>
            </a:r>
            <a:r>
              <a:rPr lang="en-US" sz="2000" i="0" dirty="0">
                <a:latin typeface="Verdana"/>
                <a:cs typeface="Verdana"/>
              </a:rPr>
              <a:t>is the basis for acute stroke treatment, </a:t>
            </a:r>
          </a:p>
          <a:p>
            <a:r>
              <a:rPr lang="en-US" sz="2000" b="1" i="0" dirty="0">
                <a:latin typeface="Verdana"/>
                <a:cs typeface="Verdana"/>
              </a:rPr>
              <a:t>since neurons will only survive</a:t>
            </a:r>
            <a:r>
              <a:rPr lang="en-US" sz="2000" i="0" dirty="0">
                <a:latin typeface="Verdana"/>
                <a:cs typeface="Verdana"/>
              </a:rPr>
              <a:t> long enough to be rescued </a:t>
            </a:r>
          </a:p>
          <a:p>
            <a:r>
              <a:rPr lang="en-US" sz="2000" i="0" dirty="0">
                <a:latin typeface="Verdana"/>
                <a:cs typeface="Verdana"/>
              </a:rPr>
              <a:t>with reperfusion therapies, </a:t>
            </a:r>
            <a:r>
              <a:rPr lang="en-US" sz="2000" b="1" i="0" dirty="0">
                <a:latin typeface="Verdana"/>
                <a:cs typeface="Verdana"/>
              </a:rPr>
              <a:t>if there is sufficient collateral flow</a:t>
            </a:r>
            <a:r>
              <a:rPr lang="en-US" sz="2000" i="0" dirty="0">
                <a:latin typeface="Verdana"/>
                <a:cs typeface="Verdana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5981" t="4631"/>
          <a:stretch/>
        </p:blipFill>
        <p:spPr>
          <a:xfrm>
            <a:off x="2426012" y="1611605"/>
            <a:ext cx="4090204" cy="311353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F7BCA46-D6A8-F840-B9A3-E5FF3B1F0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88853"/>
      </p:ext>
    </p:extLst>
  </p:cSld>
  <p:clrMapOvr>
    <a:masterClrMapping/>
  </p:clrMapOvr>
  <p:transition spd="slow" advClick="0" advTm="93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038"/>
            <a:ext cx="9144000" cy="264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08920"/>
            <a:ext cx="9144000" cy="26642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12" y="530120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0" dirty="0"/>
              <a:t>Forest plot illustrating </a:t>
            </a:r>
            <a:r>
              <a:rPr lang="en-US" b="1" i="0" dirty="0"/>
              <a:t>RR of good vs. poor pre-treatment collateral status </a:t>
            </a:r>
          </a:p>
          <a:p>
            <a:pPr algn="ctr"/>
            <a:r>
              <a:rPr lang="en-US" b="1" i="0" dirty="0"/>
              <a:t>for successful recanalization.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2564904"/>
            <a:ext cx="1828800" cy="203200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4901AC3A-83F4-B543-907A-28DAFEEDAA2C}"/>
              </a:ext>
            </a:extLst>
          </p:cNvPr>
          <p:cNvSpPr/>
          <p:nvPr/>
        </p:nvSpPr>
        <p:spPr>
          <a:xfrm>
            <a:off x="-36512" y="5962054"/>
            <a:ext cx="9173616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FF0000"/>
                </a:solidFill>
              </a:rPr>
              <a:t>Good pre-treatment collaterals </a:t>
            </a:r>
            <a:r>
              <a:rPr lang="en-US" i="0" dirty="0"/>
              <a:t>may </a:t>
            </a:r>
            <a:r>
              <a:rPr lang="en-US" i="0" dirty="0">
                <a:solidFill>
                  <a:srgbClr val="FF0000"/>
                </a:solidFill>
              </a:rPr>
              <a:t>enhance the rates of successful reperfusion</a:t>
            </a:r>
            <a:r>
              <a:rPr lang="en-US" i="0" dirty="0"/>
              <a:t> </a:t>
            </a:r>
            <a:r>
              <a:rPr lang="en-US" sz="1400" i="0" dirty="0"/>
              <a:t>(RR 1.28, 95% CI 1.17–1.40; p &lt; 0.001) </a:t>
            </a:r>
            <a:r>
              <a:rPr lang="en-US" i="0" dirty="0">
                <a:solidFill>
                  <a:srgbClr val="FF0000"/>
                </a:solidFill>
              </a:rPr>
              <a:t>and recanalization </a:t>
            </a:r>
            <a:r>
              <a:rPr lang="en-US" sz="1400" i="0" dirty="0"/>
              <a:t>(RR 1.23, 95% CI 1.06–1.42; p = 0.006)</a:t>
            </a:r>
            <a:r>
              <a:rPr lang="en-US" i="0" dirty="0"/>
              <a:t> </a:t>
            </a:r>
            <a:r>
              <a:rPr lang="en-US" b="1" i="0" dirty="0"/>
              <a:t>in EVT for acute ischemic stroke.</a:t>
            </a:r>
            <a:endParaRPr lang="en-US" b="1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5277AD8-1A7B-0E46-963E-767F0C93A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84892"/>
      </p:ext>
    </p:extLst>
  </p:cSld>
  <p:clrMapOvr>
    <a:masterClrMapping/>
  </p:clrMapOvr>
  <p:transition spd="slow" advTm="876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512" y="52292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0" dirty="0"/>
              <a:t>Forest plot illustrating </a:t>
            </a:r>
            <a:r>
              <a:rPr lang="en-US" b="1" i="0" dirty="0"/>
              <a:t>RR of good vs. poor pre-treatment collateral status </a:t>
            </a:r>
          </a:p>
          <a:p>
            <a:pPr algn="ctr"/>
            <a:r>
              <a:rPr lang="en-US" b="1" i="0" dirty="0"/>
              <a:t>for successful reperfusion.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0"/>
            <a:ext cx="5567472" cy="5157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272" y="4797152"/>
            <a:ext cx="1828800" cy="203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0660063">
            <a:off x="725076" y="2400832"/>
            <a:ext cx="6340529" cy="646331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latin typeface="Arial" pitchFamily="34" charset="0"/>
              </a:rPr>
              <a:t>However, Poor collateralization does not explain </a:t>
            </a:r>
          </a:p>
          <a:p>
            <a:pPr algn="ctr"/>
            <a:r>
              <a:rPr lang="en-US" b="1" i="0" dirty="0">
                <a:latin typeface="Arial" pitchFamily="34" charset="0"/>
              </a:rPr>
              <a:t>all outcome variability after EVT</a:t>
            </a:r>
            <a:endParaRPr lang="en-US" b="1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79CDC70-D1BD-9940-8ABC-1ED9051536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35867"/>
      </p:ext>
    </p:extLst>
  </p:cSld>
  <p:clrMapOvr>
    <a:masterClrMapping/>
  </p:clrMapOvr>
  <p:transition spd="slow" advTm="1043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3" name="Title 1"/>
          <p:cNvSpPr>
            <a:spLocks noGrp="1"/>
          </p:cNvSpPr>
          <p:nvPr>
            <p:ph type="title"/>
          </p:nvPr>
        </p:nvSpPr>
        <p:spPr bwMode="auto">
          <a:xfrm>
            <a:off x="0" y="-27384"/>
            <a:ext cx="9144000" cy="1373088"/>
          </a:xfrm>
          <a:solidFill>
            <a:schemeClr val="tx1"/>
          </a:solidFill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00FF00"/>
                </a:solidFill>
                <a:latin typeface="Tahoma" charset="0"/>
              </a:rPr>
              <a:t>RECANALIZATION</a:t>
            </a:r>
            <a:br>
              <a:rPr lang="en-US" b="1" dirty="0">
                <a:solidFill>
                  <a:srgbClr val="00FF00"/>
                </a:solidFill>
                <a:latin typeface="Tahoma" charset="0"/>
              </a:rPr>
            </a:br>
            <a:r>
              <a:rPr lang="en-US" sz="3200" b="1" dirty="0">
                <a:solidFill>
                  <a:srgbClr val="00FF00"/>
                </a:solidFill>
                <a:latin typeface="Tahoma" charset="0"/>
                <a:ea typeface="ＭＳ Ｐゴシック" charset="0"/>
              </a:rPr>
              <a:t>- </a:t>
            </a:r>
            <a:r>
              <a:rPr lang="en-US" sz="3200" b="1" dirty="0">
                <a:solidFill>
                  <a:srgbClr val="00FF00"/>
                </a:solidFill>
                <a:latin typeface="Tahoma" charset="0"/>
              </a:rPr>
              <a:t>N</a:t>
            </a:r>
            <a:r>
              <a:rPr lang="en-US" sz="3200" b="1" dirty="0">
                <a:solidFill>
                  <a:srgbClr val="00FF00"/>
                </a:solidFill>
                <a:latin typeface="Tahoma" charset="0"/>
                <a:ea typeface="ＭＳ Ｐゴシック" charset="0"/>
              </a:rPr>
              <a:t>ecessary but not sufficient -</a:t>
            </a:r>
            <a:endParaRPr lang="en-US" sz="4000" b="1" dirty="0">
              <a:solidFill>
                <a:srgbClr val="00FF00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0170" y="5190291"/>
            <a:ext cx="76828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0" dirty="0">
                <a:solidFill>
                  <a:srgbClr val="FF0000"/>
                </a:solidFill>
              </a:rPr>
              <a:t>Arterial Recanalization does not necessarily lead </a:t>
            </a:r>
          </a:p>
          <a:p>
            <a:pPr algn="ctr"/>
            <a:r>
              <a:rPr lang="en-US" sz="2400" b="1" i="0" dirty="0">
                <a:solidFill>
                  <a:srgbClr val="FF0000"/>
                </a:solidFill>
              </a:rPr>
              <a:t>to brain tissue Reperfusion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2560" t="48544" r="24947" b="20028"/>
          <a:stretch/>
        </p:blipFill>
        <p:spPr>
          <a:xfrm>
            <a:off x="1719667" y="1628800"/>
            <a:ext cx="5588637" cy="33123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 bwMode="auto">
          <a:xfrm>
            <a:off x="1763688" y="1700808"/>
            <a:ext cx="288032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5F61370-DE68-BE4C-9A47-4AC0F2390F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2162"/>
      </p:ext>
    </p:extLst>
  </p:cSld>
  <p:clrMapOvr>
    <a:masterClrMapping/>
  </p:clrMapOvr>
  <p:transition spd="slow" advTm="190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44332C-5475-674F-98C7-43CF9B66C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it-IT" sz="4000" b="1" dirty="0"/>
              <a:t>No-</a:t>
            </a:r>
            <a:r>
              <a:rPr lang="it-IT" sz="4000" b="1" dirty="0" err="1"/>
              <a:t>Reflow</a:t>
            </a:r>
            <a:r>
              <a:rPr lang="it-IT" sz="4000" b="1" dirty="0"/>
              <a:t> or No-</a:t>
            </a:r>
            <a:r>
              <a:rPr lang="it-IT" sz="4000" b="1" dirty="0" err="1"/>
              <a:t>Reperfusion</a:t>
            </a:r>
            <a:endParaRPr lang="it-IT" sz="40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537B80-D21F-6A4D-BB36-C01F415D4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2736"/>
            <a:ext cx="8435280" cy="4525962"/>
          </a:xfrm>
        </p:spPr>
        <p:txBody>
          <a:bodyPr/>
          <a:lstStyle/>
          <a:p>
            <a:pPr marL="0" indent="0">
              <a:buNone/>
            </a:pPr>
            <a:r>
              <a:rPr lang="it-IT" sz="2400" b="1" u="sng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Hypotheses</a:t>
            </a:r>
            <a:r>
              <a:rPr lang="it-IT" sz="2400" b="1" u="sng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 </a:t>
            </a:r>
            <a:r>
              <a:rPr lang="it-IT" sz="2400" u="sng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for </a:t>
            </a:r>
            <a:r>
              <a:rPr lang="it-IT" sz="2400" u="sng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this</a:t>
            </a:r>
            <a:r>
              <a:rPr lang="it-IT" sz="2400" u="sng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 </a:t>
            </a:r>
            <a:r>
              <a:rPr lang="it-IT" sz="2400" u="sng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phenomenon</a:t>
            </a:r>
            <a:r>
              <a:rPr lang="it-IT" sz="2400" u="sng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 include: </a:t>
            </a:r>
          </a:p>
          <a:p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changes</a:t>
            </a:r>
            <a:r>
              <a:rPr lang="it-IT" sz="2400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 in the </a:t>
            </a:r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ultrastructure</a:t>
            </a:r>
            <a:r>
              <a:rPr lang="it-IT" sz="2400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 of the </a:t>
            </a:r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microvasculature</a:t>
            </a:r>
            <a:r>
              <a:rPr lang="it-IT" sz="2400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 and </a:t>
            </a:r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spontaneous</a:t>
            </a:r>
            <a:r>
              <a:rPr lang="it-IT" sz="2400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 </a:t>
            </a:r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blood</a:t>
            </a:r>
            <a:r>
              <a:rPr lang="it-IT" sz="2400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 </a:t>
            </a:r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clotting</a:t>
            </a:r>
            <a:endParaRPr lang="it-IT" sz="2400" kern="1200" dirty="0">
              <a:solidFill>
                <a:schemeClr val="tx1"/>
              </a:solidFill>
              <a:latin typeface="Arial" pitchFamily="34" charset="0"/>
              <a:cs typeface="ＭＳ Ｐゴシック" charset="0"/>
            </a:endParaRPr>
          </a:p>
          <a:p>
            <a:pPr marL="0" indent="0">
              <a:buNone/>
            </a:pPr>
            <a:endParaRPr lang="it-IT" sz="800" kern="1200" dirty="0">
              <a:solidFill>
                <a:schemeClr val="tx1"/>
              </a:solidFill>
              <a:latin typeface="Arial" pitchFamily="34" charset="0"/>
              <a:cs typeface="ＭＳ Ｐゴシック" charset="0"/>
            </a:endParaRPr>
          </a:p>
          <a:p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capillary</a:t>
            </a:r>
            <a:r>
              <a:rPr lang="it-IT" sz="2400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 </a:t>
            </a:r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stalling</a:t>
            </a:r>
            <a:r>
              <a:rPr lang="it-IT" sz="2400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 and </a:t>
            </a:r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leukocyte</a:t>
            </a:r>
            <a:r>
              <a:rPr lang="it-IT" sz="2400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 </a:t>
            </a:r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adhesion</a:t>
            </a:r>
            <a:endParaRPr lang="it-IT" sz="2400" kern="1200" dirty="0">
              <a:solidFill>
                <a:schemeClr val="tx1"/>
              </a:solidFill>
              <a:latin typeface="Arial" pitchFamily="34" charset="0"/>
              <a:cs typeface="ＭＳ Ｐゴシック" charset="0"/>
            </a:endParaRPr>
          </a:p>
          <a:p>
            <a:pPr marL="0" indent="0">
              <a:buNone/>
            </a:pPr>
            <a:endParaRPr lang="it-IT" sz="800" kern="1200" dirty="0">
              <a:solidFill>
                <a:schemeClr val="tx1"/>
              </a:solidFill>
              <a:latin typeface="Arial" pitchFamily="34" charset="0"/>
              <a:cs typeface="ＭＳ Ｐゴシック" charset="0"/>
            </a:endParaRPr>
          </a:p>
          <a:p>
            <a:r>
              <a:rPr lang="it-IT" sz="2400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breakdown of the </a:t>
            </a:r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blood</a:t>
            </a:r>
            <a:r>
              <a:rPr lang="it-IT" sz="2400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-brain </a:t>
            </a:r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barrier</a:t>
            </a:r>
            <a:r>
              <a:rPr lang="it-IT" sz="2400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 </a:t>
            </a:r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leading</a:t>
            </a:r>
            <a:r>
              <a:rPr lang="it-IT" sz="2400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 to </a:t>
            </a:r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tissue</a:t>
            </a:r>
            <a:r>
              <a:rPr lang="it-IT" sz="2400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 </a:t>
            </a:r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swelling</a:t>
            </a:r>
            <a:r>
              <a:rPr lang="it-IT" sz="2400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 and vessel </a:t>
            </a:r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collapse</a:t>
            </a:r>
            <a:endParaRPr lang="it-IT" sz="2400" kern="1200" dirty="0">
              <a:solidFill>
                <a:schemeClr val="tx1"/>
              </a:solidFill>
              <a:latin typeface="Arial" pitchFamily="34" charset="0"/>
              <a:cs typeface="ＭＳ Ｐゴシック" charset="0"/>
            </a:endParaRPr>
          </a:p>
          <a:p>
            <a:pPr marL="0" indent="0">
              <a:buNone/>
            </a:pPr>
            <a:endParaRPr lang="it-IT" sz="800" kern="1200" dirty="0">
              <a:solidFill>
                <a:schemeClr val="tx1"/>
              </a:solidFill>
              <a:latin typeface="Arial" pitchFamily="34" charset="0"/>
              <a:cs typeface="ＭＳ Ｐゴシック" charset="0"/>
            </a:endParaRPr>
          </a:p>
          <a:p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vasoconstriction</a:t>
            </a:r>
            <a:r>
              <a:rPr lang="it-IT" sz="2400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 of the </a:t>
            </a:r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capillary</a:t>
            </a:r>
            <a:r>
              <a:rPr lang="it-IT" sz="2400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 </a:t>
            </a:r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vessels</a:t>
            </a:r>
            <a:r>
              <a:rPr lang="it-IT" sz="2400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 due to </a:t>
            </a:r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pericyte</a:t>
            </a:r>
            <a:r>
              <a:rPr lang="it-IT" sz="2400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 </a:t>
            </a:r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death</a:t>
            </a:r>
            <a:endParaRPr lang="it-IT" sz="2400" kern="1200" dirty="0">
              <a:solidFill>
                <a:schemeClr val="tx1"/>
              </a:solidFill>
              <a:latin typeface="Arial" pitchFamily="34" charset="0"/>
              <a:cs typeface="ＭＳ Ｐゴシック" charset="0"/>
            </a:endParaRPr>
          </a:p>
          <a:p>
            <a:pPr marL="0" indent="0">
              <a:buNone/>
            </a:pPr>
            <a:endParaRPr lang="it-IT" sz="800" kern="1200" dirty="0">
              <a:solidFill>
                <a:schemeClr val="tx1"/>
              </a:solidFill>
              <a:latin typeface="Arial" pitchFamily="34" charset="0"/>
              <a:cs typeface="ＭＳ Ｐゴシック" charset="0"/>
            </a:endParaRPr>
          </a:p>
          <a:p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oxidative</a:t>
            </a:r>
            <a:r>
              <a:rPr lang="it-IT" sz="2400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 stress and </a:t>
            </a:r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inflammatory</a:t>
            </a:r>
            <a:r>
              <a:rPr lang="it-IT" sz="2400" kern="1200" dirty="0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 </a:t>
            </a:r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responses</a:t>
            </a:r>
            <a:endParaRPr lang="it-IT" sz="2400" kern="1200" dirty="0">
              <a:solidFill>
                <a:schemeClr val="tx1"/>
              </a:solidFill>
              <a:latin typeface="Arial" pitchFamily="34" charset="0"/>
              <a:cs typeface="ＭＳ Ｐゴシック" charset="0"/>
            </a:endParaRPr>
          </a:p>
          <a:p>
            <a:pPr marL="0" indent="0">
              <a:buNone/>
            </a:pPr>
            <a:endParaRPr lang="it-IT" sz="800" kern="1200" dirty="0">
              <a:solidFill>
                <a:schemeClr val="tx1"/>
              </a:solidFill>
              <a:latin typeface="Arial" pitchFamily="34" charset="0"/>
              <a:cs typeface="ＭＳ Ｐゴシック" charset="0"/>
            </a:endParaRPr>
          </a:p>
          <a:p>
            <a:r>
              <a:rPr lang="it-IT" sz="2400" kern="1200" dirty="0" err="1">
                <a:solidFill>
                  <a:schemeClr val="tx1"/>
                </a:solidFill>
                <a:latin typeface="Arial" pitchFamily="34" charset="0"/>
                <a:cs typeface="ＭＳ Ｐゴシック" charset="0"/>
              </a:rPr>
              <a:t>microemboli</a:t>
            </a:r>
            <a:endParaRPr lang="it-IT" sz="2400" kern="1200" dirty="0">
              <a:solidFill>
                <a:schemeClr val="tx1"/>
              </a:solidFill>
              <a:latin typeface="Arial" pitchFamily="34" charset="0"/>
              <a:cs typeface="ＭＳ Ｐゴシック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3E9C55C-5D2F-AE4A-8F90-F8986139E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9690"/>
      </p:ext>
    </p:extLst>
  </p:cSld>
  <p:clrMapOvr>
    <a:masterClrMapping/>
  </p:clrMapOvr>
  <p:transition spd="slow" advTm="3209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350"/>
          </a:xfrm>
          <a:solidFill>
            <a:schemeClr val="tx1"/>
          </a:solidFill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cs typeface="Verdana"/>
              </a:rPr>
              <a:t>Why this discrepancy between </a:t>
            </a:r>
            <a:br>
              <a:rPr lang="en-US" sz="3200" b="1" dirty="0">
                <a:solidFill>
                  <a:srgbClr val="FF0000"/>
                </a:solidFill>
                <a:cs typeface="Verdana"/>
              </a:rPr>
            </a:br>
            <a:r>
              <a:rPr lang="en-US" sz="3200" b="1" dirty="0">
                <a:solidFill>
                  <a:srgbClr val="FF0000"/>
                </a:solidFill>
                <a:cs typeface="Verdana"/>
              </a:rPr>
              <a:t>clinical outcome and recanalization rates?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507288" cy="3085802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>
                <a:solidFill>
                  <a:schemeClr val="tx1"/>
                </a:solidFill>
              </a:rPr>
              <a:t>Hypotheses:</a:t>
            </a:r>
          </a:p>
          <a:p>
            <a:pPr marL="0" indent="0">
              <a:buNone/>
            </a:pPr>
            <a:endParaRPr lang="en-US" sz="1100" dirty="0"/>
          </a:p>
          <a:p>
            <a:r>
              <a:rPr lang="en-US" sz="2800" b="1" dirty="0">
                <a:solidFill>
                  <a:srgbClr val="FF0000"/>
                </a:solidFill>
              </a:rPr>
              <a:t>Procedural release of clot fragments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Distal embolization in the penumbra                     </a:t>
            </a:r>
            <a:r>
              <a:rPr lang="en-US" sz="1800" dirty="0">
                <a:solidFill>
                  <a:schemeClr val="tx1"/>
                </a:solidFill>
              </a:rPr>
              <a:t>(occlusion of collateral vessels)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Distal embolization in a previously unaffected area </a:t>
            </a:r>
            <a:r>
              <a:rPr lang="en-US" sz="1800" dirty="0">
                <a:solidFill>
                  <a:schemeClr val="tx1"/>
                </a:solidFill>
              </a:rPr>
              <a:t>(occlusion of microcirculation)</a:t>
            </a:r>
          </a:p>
          <a:p>
            <a:pPr marL="457200" lvl="1" indent="0">
              <a:buNone/>
            </a:pPr>
            <a:endParaRPr lang="en-US" sz="1000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Embolization from same site causing the index stroke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5" name="Down Arrow 4"/>
          <p:cNvSpPr/>
          <p:nvPr/>
        </p:nvSpPr>
        <p:spPr bwMode="auto">
          <a:xfrm>
            <a:off x="4427984" y="5025950"/>
            <a:ext cx="288032" cy="432048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effectLst/>
              <a:latin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5833" y="5631631"/>
            <a:ext cx="4654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Worsen the clinical outcome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D13E656-5ADE-204E-9459-E1B44FF72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76938"/>
      </p:ext>
    </p:extLst>
  </p:cSld>
  <p:clrMapOvr>
    <a:masterClrMapping/>
  </p:clrMapOvr>
  <p:transition spd="slow" advTm="2313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350"/>
          </a:xfrm>
          <a:solidFill>
            <a:schemeClr val="tx1"/>
          </a:solidFill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cs typeface="Verdana"/>
              </a:rPr>
              <a:t>Why this discrepancy between </a:t>
            </a:r>
            <a:br>
              <a:rPr lang="en-US" sz="3200" b="1" dirty="0">
                <a:solidFill>
                  <a:srgbClr val="FF0000"/>
                </a:solidFill>
                <a:cs typeface="Verdana"/>
              </a:rPr>
            </a:br>
            <a:r>
              <a:rPr lang="en-US" sz="3200" b="1" dirty="0">
                <a:solidFill>
                  <a:srgbClr val="FF0000"/>
                </a:solidFill>
                <a:cs typeface="Verdana"/>
              </a:rPr>
              <a:t>clinical outcome and recanalization rates?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507288" cy="3085802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>
                <a:solidFill>
                  <a:schemeClr val="tx1"/>
                </a:solidFill>
              </a:rPr>
              <a:t>Hypotheses:</a:t>
            </a:r>
          </a:p>
          <a:p>
            <a:pPr marL="0" indent="0">
              <a:buNone/>
            </a:pPr>
            <a:endParaRPr lang="en-US" sz="1100" dirty="0"/>
          </a:p>
          <a:p>
            <a:r>
              <a:rPr lang="en-US" sz="2800" b="1" dirty="0">
                <a:solidFill>
                  <a:srgbClr val="FF0000"/>
                </a:solidFill>
              </a:rPr>
              <a:t>Procedural release of clot fragments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Distal embolization in the penumbra                     </a:t>
            </a:r>
            <a:r>
              <a:rPr lang="en-US" sz="1800" dirty="0">
                <a:solidFill>
                  <a:schemeClr val="tx1"/>
                </a:solidFill>
              </a:rPr>
              <a:t>(occlusion of collateral vessels)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Distal embolization in a previously unaffected area </a:t>
            </a:r>
            <a:r>
              <a:rPr lang="en-US" sz="1800" dirty="0">
                <a:solidFill>
                  <a:schemeClr val="tx1"/>
                </a:solidFill>
              </a:rPr>
              <a:t>(occlusion of microcirculation: in 8.6% of the MR CLEAN study patients and 5.6% had clinical signs of a new ischemic stroke)</a:t>
            </a:r>
          </a:p>
          <a:p>
            <a:pPr marL="457200" lvl="1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60615" y="5229200"/>
            <a:ext cx="8072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These clot fragments may be very small </a:t>
            </a:r>
          </a:p>
          <a:p>
            <a:pPr algn="ctr"/>
            <a:r>
              <a:rPr lang="en-US" sz="2000" b="1" dirty="0"/>
              <a:t>and therefore they might not be detected with standard DSA</a:t>
            </a:r>
          </a:p>
        </p:txBody>
      </p:sp>
      <p:sp>
        <p:nvSpPr>
          <p:cNvPr id="4" name="Up Arrow 3"/>
          <p:cNvSpPr/>
          <p:nvPr/>
        </p:nvSpPr>
        <p:spPr bwMode="auto">
          <a:xfrm>
            <a:off x="4283968" y="4509120"/>
            <a:ext cx="360040" cy="576064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FD2DC07-230E-2E42-8337-8D926225B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31230"/>
      </p:ext>
    </p:extLst>
  </p:cSld>
  <p:clrMapOvr>
    <a:masterClrMapping/>
  </p:clrMapOvr>
  <p:transition spd="slow" advTm="1031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617E664-B94D-FE44-A9DC-90069BA2C3E8}"/>
              </a:ext>
            </a:extLst>
          </p:cNvPr>
          <p:cNvSpPr/>
          <p:nvPr/>
        </p:nvSpPr>
        <p:spPr>
          <a:xfrm>
            <a:off x="7229976" y="5733256"/>
            <a:ext cx="18785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0" dirty="0" err="1"/>
              <a:t>Stroke</a:t>
            </a:r>
            <a:r>
              <a:rPr lang="it-IT" sz="1200" i="0" dirty="0"/>
              <a:t> 2010;41:695-699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470BD8F-8EE4-C941-AC22-0FD5CE695C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3"/>
          <a:stretch/>
        </p:blipFill>
        <p:spPr>
          <a:xfrm>
            <a:off x="504056" y="47430"/>
            <a:ext cx="8028384" cy="186940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3285959-8A99-1F47-B5B5-EE264CAC3D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24408"/>
            <a:ext cx="3240360" cy="389876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5E43962-2F44-8643-9331-21338E8B0B20}"/>
              </a:ext>
            </a:extLst>
          </p:cNvPr>
          <p:cNvSpPr/>
          <p:nvPr/>
        </p:nvSpPr>
        <p:spPr>
          <a:xfrm>
            <a:off x="3595718" y="3701350"/>
            <a:ext cx="50405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latin typeface="+mj-lt"/>
              </a:rPr>
              <a:t>In </a:t>
            </a:r>
            <a:r>
              <a:rPr lang="it-IT" sz="1600" dirty="0" err="1">
                <a:latin typeface="+mj-lt"/>
              </a:rPr>
              <a:t>conclusion</a:t>
            </a:r>
            <a:r>
              <a:rPr lang="it-IT" sz="1600" dirty="0">
                <a:latin typeface="+mj-lt"/>
              </a:rPr>
              <a:t>, </a:t>
            </a:r>
            <a:r>
              <a:rPr lang="it-IT" sz="1600" b="1" dirty="0">
                <a:latin typeface="+mj-lt"/>
              </a:rPr>
              <a:t>TCD </a:t>
            </a:r>
            <a:r>
              <a:rPr lang="it-IT" sz="1600" b="1" dirty="0" err="1">
                <a:latin typeface="+mj-lt"/>
              </a:rPr>
              <a:t>monitoring</a:t>
            </a:r>
            <a:r>
              <a:rPr lang="it-IT" sz="1600" b="1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may</a:t>
            </a:r>
            <a:r>
              <a:rPr lang="it-IT" sz="1600" dirty="0">
                <a:latin typeface="+mj-lt"/>
              </a:rPr>
              <a:t> be </a:t>
            </a:r>
            <a:r>
              <a:rPr lang="it-IT" sz="1600" dirty="0" err="1">
                <a:latin typeface="+mj-lt"/>
              </a:rPr>
              <a:t>considered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as</a:t>
            </a:r>
            <a:r>
              <a:rPr lang="it-IT" sz="1600" dirty="0">
                <a:latin typeface="+mj-lt"/>
              </a:rPr>
              <a:t> a </a:t>
            </a:r>
            <a:r>
              <a:rPr lang="it-IT" sz="1600" dirty="0" err="1">
                <a:solidFill>
                  <a:srgbClr val="FF0000"/>
                </a:solidFill>
                <a:latin typeface="+mj-lt"/>
              </a:rPr>
              <a:t>potentially</a:t>
            </a:r>
            <a:r>
              <a:rPr lang="it-IT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+mj-lt"/>
              </a:rPr>
              <a:t>useful</a:t>
            </a:r>
            <a:r>
              <a:rPr lang="it-IT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+mj-lt"/>
              </a:rPr>
              <a:t>technique</a:t>
            </a:r>
            <a:r>
              <a:rPr lang="it-IT" sz="1600" dirty="0">
                <a:solidFill>
                  <a:srgbClr val="FF0000"/>
                </a:solidFill>
                <a:latin typeface="+mj-lt"/>
              </a:rPr>
              <a:t> for IA </a:t>
            </a:r>
            <a:r>
              <a:rPr lang="it-IT" sz="1600" dirty="0" err="1">
                <a:solidFill>
                  <a:srgbClr val="FF0000"/>
                </a:solidFill>
                <a:latin typeface="+mj-lt"/>
              </a:rPr>
              <a:t>reperfusion</a:t>
            </a:r>
            <a:r>
              <a:rPr lang="it-IT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+mj-lt"/>
              </a:rPr>
              <a:t>assessment</a:t>
            </a:r>
            <a:r>
              <a:rPr lang="it-IT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1600" dirty="0">
                <a:latin typeface="+mj-lt"/>
              </a:rPr>
              <a:t>of acute </a:t>
            </a:r>
            <a:r>
              <a:rPr lang="it-IT" sz="1600" dirty="0" err="1">
                <a:latin typeface="+mj-lt"/>
              </a:rPr>
              <a:t>ischemic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stroke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patients</a:t>
            </a:r>
            <a:r>
              <a:rPr lang="it-IT" sz="1600" dirty="0">
                <a:latin typeface="+mj-lt"/>
              </a:rPr>
              <a:t>. </a:t>
            </a:r>
          </a:p>
          <a:p>
            <a:pPr algn="just"/>
            <a:r>
              <a:rPr lang="it-IT" sz="1600" dirty="0">
                <a:latin typeface="+mj-lt"/>
              </a:rPr>
              <a:t>A </a:t>
            </a:r>
            <a:r>
              <a:rPr lang="it-IT" sz="1600" dirty="0" err="1">
                <a:latin typeface="+mj-lt"/>
              </a:rPr>
              <a:t>prospective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study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is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required</a:t>
            </a:r>
            <a:r>
              <a:rPr lang="it-IT" sz="1600" dirty="0">
                <a:latin typeface="+mj-lt"/>
              </a:rPr>
              <a:t> to </a:t>
            </a:r>
            <a:r>
              <a:rPr lang="it-IT" sz="1600" dirty="0" err="1">
                <a:latin typeface="+mj-lt"/>
              </a:rPr>
              <a:t>determine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if</a:t>
            </a:r>
            <a:r>
              <a:rPr lang="it-IT" sz="1600" dirty="0">
                <a:latin typeface="+mj-lt"/>
              </a:rPr>
              <a:t> TCD </a:t>
            </a:r>
            <a:r>
              <a:rPr lang="it-IT" sz="1600" dirty="0" err="1">
                <a:latin typeface="+mj-lt"/>
              </a:rPr>
              <a:t>findings</a:t>
            </a:r>
            <a:r>
              <a:rPr lang="it-IT" sz="1600" dirty="0">
                <a:latin typeface="+mj-lt"/>
              </a:rPr>
              <a:t> can </a:t>
            </a:r>
            <a:r>
              <a:rPr lang="it-IT" sz="1600" dirty="0" err="1">
                <a:latin typeface="+mj-lt"/>
              </a:rPr>
              <a:t>predict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harmful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events</a:t>
            </a:r>
            <a:r>
              <a:rPr lang="it-IT" sz="1600" dirty="0">
                <a:latin typeface="+mj-lt"/>
              </a:rPr>
              <a:t> and </a:t>
            </a:r>
            <a:r>
              <a:rPr lang="it-IT" sz="1600" dirty="0" err="1">
                <a:latin typeface="+mj-lt"/>
              </a:rPr>
              <a:t>if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acting</a:t>
            </a:r>
            <a:r>
              <a:rPr lang="it-IT" sz="1600" dirty="0">
                <a:latin typeface="+mj-lt"/>
              </a:rPr>
              <a:t> on </a:t>
            </a:r>
            <a:r>
              <a:rPr lang="it-IT" sz="1600" dirty="0" err="1">
                <a:latin typeface="+mj-lt"/>
              </a:rPr>
              <a:t>them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during</a:t>
            </a:r>
            <a:r>
              <a:rPr lang="it-IT" sz="1600" dirty="0">
                <a:latin typeface="+mj-lt"/>
              </a:rPr>
              <a:t> and </a:t>
            </a:r>
            <a:r>
              <a:rPr lang="it-IT" sz="1600" dirty="0" err="1">
                <a:latin typeface="+mj-lt"/>
              </a:rPr>
              <a:t>soon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after</a:t>
            </a:r>
            <a:r>
              <a:rPr lang="it-IT" sz="1600" dirty="0">
                <a:latin typeface="+mj-lt"/>
              </a:rPr>
              <a:t> the </a:t>
            </a:r>
            <a:r>
              <a:rPr lang="it-IT" sz="1600" dirty="0" err="1">
                <a:latin typeface="+mj-lt"/>
              </a:rPr>
              <a:t>procedures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would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improve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outcomes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after</a:t>
            </a:r>
            <a:r>
              <a:rPr lang="it-IT" sz="1600" dirty="0">
                <a:latin typeface="+mj-lt"/>
              </a:rPr>
              <a:t> IA </a:t>
            </a:r>
            <a:r>
              <a:rPr lang="it-IT" sz="1600" dirty="0" err="1">
                <a:latin typeface="+mj-lt"/>
              </a:rPr>
              <a:t>reperfusion</a:t>
            </a:r>
            <a:r>
              <a:rPr lang="it-IT" sz="1600" dirty="0">
                <a:latin typeface="+mj-lt"/>
              </a:rPr>
              <a:t>.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AA5E621-B79B-9045-A54E-9A46A14A7FAB}"/>
              </a:ext>
            </a:extLst>
          </p:cNvPr>
          <p:cNvSpPr/>
          <p:nvPr/>
        </p:nvSpPr>
        <p:spPr>
          <a:xfrm>
            <a:off x="3604066" y="2249577"/>
            <a:ext cx="50723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 err="1">
                <a:latin typeface="+mj-lt"/>
              </a:rPr>
              <a:t>Continuous</a:t>
            </a:r>
            <a:r>
              <a:rPr lang="it-IT" sz="1600" dirty="0">
                <a:latin typeface="+mj-lt"/>
              </a:rPr>
              <a:t> TCD </a:t>
            </a:r>
            <a:r>
              <a:rPr lang="it-IT" sz="1600" dirty="0" err="1">
                <a:latin typeface="+mj-lt"/>
              </a:rPr>
              <a:t>monitoring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during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endovascular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reperfusion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procedures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detected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different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types</a:t>
            </a:r>
            <a:r>
              <a:rPr lang="it-IT" sz="1600" dirty="0">
                <a:latin typeface="+mj-lt"/>
              </a:rPr>
              <a:t> of flow </a:t>
            </a:r>
            <a:r>
              <a:rPr lang="it-IT" sz="1600" dirty="0" err="1">
                <a:latin typeface="+mj-lt"/>
              </a:rPr>
              <a:t>changes</a:t>
            </a:r>
            <a:r>
              <a:rPr lang="it-IT" sz="1600" dirty="0">
                <a:latin typeface="+mj-lt"/>
              </a:rPr>
              <a:t> : </a:t>
            </a:r>
            <a:r>
              <a:rPr lang="it-IT" sz="1600" dirty="0" err="1">
                <a:latin typeface="+mj-lt"/>
              </a:rPr>
              <a:t>reocclusion</a:t>
            </a:r>
            <a:r>
              <a:rPr lang="it-IT" sz="1600" dirty="0">
                <a:latin typeface="+mj-lt"/>
              </a:rPr>
              <a:t>, </a:t>
            </a:r>
            <a:r>
              <a:rPr lang="it-IT" sz="1600" dirty="0" err="1">
                <a:latin typeface="+mj-lt"/>
              </a:rPr>
              <a:t>hyperperfusion</a:t>
            </a:r>
            <a:r>
              <a:rPr lang="it-IT" sz="1600" dirty="0">
                <a:latin typeface="+mj-lt"/>
              </a:rPr>
              <a:t>, or </a:t>
            </a:r>
            <a:r>
              <a:rPr lang="it-IT" sz="1600" dirty="0" err="1">
                <a:latin typeface="+mj-lt"/>
              </a:rPr>
              <a:t>artery</a:t>
            </a:r>
            <a:r>
              <a:rPr lang="it-IT" sz="1600" dirty="0">
                <a:latin typeface="+mj-lt"/>
              </a:rPr>
              <a:t>-to-</a:t>
            </a:r>
            <a:r>
              <a:rPr lang="it-IT" sz="1600" dirty="0" err="1">
                <a:latin typeface="+mj-lt"/>
              </a:rPr>
              <a:t>artery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embolization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/>
              <a:t>that</a:t>
            </a:r>
            <a:r>
              <a:rPr lang="it-IT" sz="1600" dirty="0"/>
              <a:t> </a:t>
            </a:r>
            <a:r>
              <a:rPr lang="it-IT" sz="1600" dirty="0" err="1"/>
              <a:t>was</a:t>
            </a:r>
            <a:r>
              <a:rPr lang="it-IT" sz="1600" dirty="0"/>
              <a:t> </a:t>
            </a:r>
            <a:r>
              <a:rPr lang="it-IT" sz="1600" dirty="0" err="1"/>
              <a:t>typically</a:t>
            </a:r>
            <a:r>
              <a:rPr lang="it-IT" sz="1600" dirty="0"/>
              <a:t> </a:t>
            </a:r>
            <a:r>
              <a:rPr lang="it-IT" sz="1600" dirty="0" err="1"/>
              <a:t>accompanied</a:t>
            </a:r>
            <a:r>
              <a:rPr lang="it-IT" sz="1600" dirty="0"/>
              <a:t> by </a:t>
            </a:r>
            <a:r>
              <a:rPr lang="it-IT" sz="1600" dirty="0" err="1"/>
              <a:t>reformation</a:t>
            </a:r>
            <a:r>
              <a:rPr lang="it-IT" sz="1600" dirty="0"/>
              <a:t> of </a:t>
            </a:r>
            <a:r>
              <a:rPr lang="it-IT" sz="1600" dirty="0" err="1"/>
              <a:t>intraluminal</a:t>
            </a:r>
            <a:r>
              <a:rPr lang="it-IT" sz="1600" dirty="0"/>
              <a:t> </a:t>
            </a:r>
            <a:r>
              <a:rPr lang="it-IT" sz="1600" dirty="0" err="1"/>
              <a:t>thrombi</a:t>
            </a:r>
            <a:r>
              <a:rPr lang="it-IT" sz="1600" dirty="0"/>
              <a:t>.</a:t>
            </a:r>
            <a:endParaRPr lang="it-IT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378A329-F99C-A149-B76E-BF7F3D5F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349"/>
      </p:ext>
    </p:extLst>
  </p:cSld>
  <p:clrMapOvr>
    <a:masterClrMapping/>
  </p:clrMapOvr>
  <p:transition spd="slow" advTm="1964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8100392" cy="923712"/>
          </a:xfrm>
          <a:solidFill>
            <a:srgbClr val="C00000"/>
          </a:solidFill>
        </p:spPr>
        <p:txBody>
          <a:bodyPr/>
          <a:lstStyle/>
          <a:p>
            <a:pPr algn="l"/>
            <a:r>
              <a:rPr lang="it-IT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TCD MONITORING FOR MICROEMBOLI</a:t>
            </a:r>
            <a:endParaRPr lang="en-US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251520" y="1844824"/>
            <a:ext cx="9144000" cy="71953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66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66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66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66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600" b="1" dirty="0">
                <a:solidFill>
                  <a:schemeClr val="tx1"/>
                </a:solidFill>
                <a:latin typeface="Verdana"/>
                <a:cs typeface="Verdana"/>
              </a:rPr>
              <a:t>Study Objectives</a:t>
            </a:r>
            <a:r>
              <a:rPr lang="en-US" sz="1600" dirty="0">
                <a:solidFill>
                  <a:schemeClr val="tx1"/>
                </a:solidFill>
                <a:latin typeface="Verdana"/>
                <a:cs typeface="Verdana"/>
              </a:rPr>
              <a:t>: </a:t>
            </a:r>
          </a:p>
          <a:p>
            <a:pPr marL="0" indent="0">
              <a:buFontTx/>
              <a:buNone/>
            </a:pPr>
            <a:r>
              <a:rPr lang="en-US" sz="1600" dirty="0">
                <a:solidFill>
                  <a:schemeClr val="tx1"/>
                </a:solidFill>
                <a:latin typeface="Verdana"/>
                <a:cs typeface="Verdana"/>
              </a:rPr>
              <a:t>assess the </a:t>
            </a:r>
            <a:r>
              <a:rPr lang="en-US" sz="1600" dirty="0">
                <a:solidFill>
                  <a:srgbClr val="FF0000"/>
                </a:solidFill>
                <a:latin typeface="Verdana"/>
                <a:cs typeface="Verdana"/>
              </a:rPr>
              <a:t>prognostic value of Micro-Embolic Signals (MES) after </a:t>
            </a:r>
            <a:r>
              <a:rPr lang="en-US" sz="1600" dirty="0" err="1">
                <a:solidFill>
                  <a:srgbClr val="FF0000"/>
                </a:solidFill>
                <a:latin typeface="Verdana"/>
                <a:cs typeface="Verdana"/>
              </a:rPr>
              <a:t>Thrombectomy</a:t>
            </a:r>
            <a:r>
              <a:rPr lang="en-US" sz="1600" dirty="0">
                <a:solidFill>
                  <a:srgbClr val="FF0000"/>
                </a:solidFill>
                <a:latin typeface="Verdana"/>
                <a:cs typeface="Verdana"/>
              </a:rPr>
              <a:t>.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/>
          <a:srcRect t="24003" r="4629"/>
          <a:stretch/>
        </p:blipFill>
        <p:spPr>
          <a:xfrm>
            <a:off x="251521" y="2648758"/>
            <a:ext cx="8639944" cy="1267907"/>
          </a:xfrm>
          <a:prstGeom prst="rect">
            <a:avLst/>
          </a:prstGeom>
          <a:ln w="38100" cmpd="sng">
            <a:solidFill>
              <a:srgbClr val="C00000"/>
            </a:solidFill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/>
          <a:srcRect t="29861"/>
          <a:stretch/>
        </p:blipFill>
        <p:spPr>
          <a:xfrm>
            <a:off x="251520" y="4005064"/>
            <a:ext cx="8639944" cy="2025370"/>
          </a:xfrm>
          <a:prstGeom prst="rect">
            <a:avLst/>
          </a:prstGeom>
          <a:ln w="38100" cmpd="sng">
            <a:solidFill>
              <a:srgbClr val="C00000"/>
            </a:solidFill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AFD1C69C-F835-1F44-B28B-F9ED7C1FE7E8}"/>
              </a:ext>
            </a:extLst>
          </p:cNvPr>
          <p:cNvSpPr/>
          <p:nvPr/>
        </p:nvSpPr>
        <p:spPr>
          <a:xfrm>
            <a:off x="251520" y="980728"/>
            <a:ext cx="8784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b="1" dirty="0"/>
              <a:t>Hypothesis: </a:t>
            </a:r>
            <a:r>
              <a:rPr lang="en-US" sz="1600" b="1" dirty="0">
                <a:solidFill>
                  <a:srgbClr val="FF0000"/>
                </a:solidFill>
              </a:rPr>
              <a:t>Procedural release of clot fragments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Distal embolization in the penumbra </a:t>
            </a:r>
            <a:r>
              <a:rPr lang="en-US" sz="1100" dirty="0"/>
              <a:t>(occlusion of collateral vessels)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Distal embolization in a previously unaffected area </a:t>
            </a:r>
            <a:r>
              <a:rPr lang="en-US" sz="1100" dirty="0"/>
              <a:t>(occlusion of microcirculation)</a:t>
            </a:r>
          </a:p>
        </p:txBody>
      </p:sp>
      <p:pic>
        <p:nvPicPr>
          <p:cNvPr id="8" name="Picture 6" descr="PMC1896179_1745-6215-8-15-3.png">
            <a:extLst>
              <a:ext uri="{FF2B5EF4-FFF2-40B4-BE49-F238E27FC236}">
                <a16:creationId xmlns:a16="http://schemas.microsoft.com/office/drawing/2014/main" id="{322BEF55-6007-8B4D-916B-01B81219BD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5" t="51379" r="12304"/>
          <a:stretch/>
        </p:blipFill>
        <p:spPr>
          <a:xfrm>
            <a:off x="7812360" y="-27384"/>
            <a:ext cx="1352836" cy="9134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A958BED-FC74-8E49-A655-9271281E0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27489"/>
      </p:ext>
    </p:extLst>
  </p:cSld>
  <p:clrMapOvr>
    <a:masterClrMapping/>
  </p:clrMapOvr>
  <p:transition spd="slow" advTm="770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9992" y="581629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1200" i="0" dirty="0">
                <a:solidFill>
                  <a:srgbClr val="000000"/>
                </a:solidFill>
                <a:latin typeface="Tahoma" charset="0"/>
              </a:rPr>
              <a:t>World </a:t>
            </a:r>
            <a:r>
              <a:rPr lang="de-DE" sz="1200" i="0" dirty="0" err="1">
                <a:solidFill>
                  <a:srgbClr val="000000"/>
                </a:solidFill>
                <a:latin typeface="Tahoma" charset="0"/>
              </a:rPr>
              <a:t>Neurosurg</a:t>
            </a:r>
            <a:r>
              <a:rPr lang="de-DE" sz="1200" i="0" dirty="0">
                <a:solidFill>
                  <a:srgbClr val="000000"/>
                </a:solidFill>
                <a:latin typeface="Tahoma" charset="0"/>
              </a:rPr>
              <a:t>. 2018 Feb;110:e882-e889.</a:t>
            </a:r>
            <a:endParaRPr lang="en-US" sz="1200" i="0" dirty="0">
              <a:solidFill>
                <a:srgbClr val="000000"/>
              </a:solidFill>
              <a:latin typeface="Tahom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24003" r="4629"/>
          <a:stretch/>
        </p:blipFill>
        <p:spPr>
          <a:xfrm>
            <a:off x="179512" y="116632"/>
            <a:ext cx="8720667" cy="1279753"/>
          </a:xfrm>
          <a:prstGeom prst="rect">
            <a:avLst/>
          </a:prstGeom>
          <a:ln w="38100" cmpd="sng"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1670526"/>
            <a:ext cx="4126224" cy="44227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496" y="148478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latin typeface="Tahoma" charset="0"/>
              </a:rPr>
              <a:t>Study Period June 2016-January 2017</a:t>
            </a:r>
          </a:p>
        </p:txBody>
      </p:sp>
      <p:sp>
        <p:nvSpPr>
          <p:cNvPr id="7" name="Rectangle 6"/>
          <p:cNvSpPr/>
          <p:nvPr/>
        </p:nvSpPr>
        <p:spPr>
          <a:xfrm>
            <a:off x="4338736" y="1942381"/>
            <a:ext cx="462575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000000"/>
                </a:solidFill>
                <a:latin typeface="Tahoma" charset="0"/>
              </a:rPr>
              <a:t>Eligible Patients</a:t>
            </a:r>
          </a:p>
          <a:p>
            <a:r>
              <a:rPr lang="en-US" sz="1600" i="0" dirty="0">
                <a:solidFill>
                  <a:srgbClr val="000000"/>
                </a:solidFill>
                <a:latin typeface="Tahoma" charset="0"/>
              </a:rPr>
              <a:t>- ≥18 years of age </a:t>
            </a:r>
          </a:p>
          <a:p>
            <a:r>
              <a:rPr lang="en-US" sz="1600" i="0" dirty="0">
                <a:solidFill>
                  <a:srgbClr val="000000"/>
                </a:solidFill>
                <a:latin typeface="Tahoma" charset="0"/>
              </a:rPr>
              <a:t>- First-ever acute ischemic stroke caused by </a:t>
            </a:r>
          </a:p>
          <a:p>
            <a:r>
              <a:rPr lang="en-US" sz="1600" i="0" dirty="0">
                <a:solidFill>
                  <a:srgbClr val="000000"/>
                </a:solidFill>
                <a:latin typeface="Tahoma" charset="0"/>
              </a:rPr>
              <a:t>an anterior circulation LAO (occlusion of the TICA, M1-MCA, proximal M2-MCA]) </a:t>
            </a:r>
          </a:p>
          <a:p>
            <a:r>
              <a:rPr lang="en-US" sz="1600" i="0" dirty="0">
                <a:solidFill>
                  <a:srgbClr val="000000"/>
                </a:solidFill>
                <a:latin typeface="Tahoma" charset="0"/>
              </a:rPr>
              <a:t>- </a:t>
            </a:r>
            <a:r>
              <a:rPr lang="en-US" sz="1600" i="0" dirty="0">
                <a:solidFill>
                  <a:srgbClr val="FF0000"/>
                </a:solidFill>
                <a:latin typeface="Tahoma" charset="0"/>
              </a:rPr>
              <a:t>All patients undergoing EVT</a:t>
            </a:r>
            <a:r>
              <a:rPr lang="en-US" sz="1600" i="0" dirty="0">
                <a:solidFill>
                  <a:srgbClr val="000000"/>
                </a:solidFill>
                <a:latin typeface="Tahoma" charset="0"/>
              </a:rPr>
              <a:t>, with or without previous treatment with </a:t>
            </a:r>
            <a:r>
              <a:rPr lang="en-US" sz="1600" i="0" dirty="0" err="1">
                <a:solidFill>
                  <a:srgbClr val="000000"/>
                </a:solidFill>
                <a:latin typeface="Tahoma" charset="0"/>
              </a:rPr>
              <a:t>rtPA</a:t>
            </a:r>
            <a:r>
              <a:rPr lang="en-US" sz="1600" i="0" dirty="0">
                <a:solidFill>
                  <a:srgbClr val="000000"/>
                </a:solidFill>
                <a:latin typeface="Tahoma" charset="0"/>
              </a:rPr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83968" y="3947572"/>
            <a:ext cx="52565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000000"/>
                </a:solidFill>
                <a:latin typeface="Tahoma" charset="0"/>
              </a:rPr>
              <a:t>MES Detection</a:t>
            </a:r>
          </a:p>
          <a:p>
            <a:r>
              <a:rPr lang="en-US" sz="1600" i="0" dirty="0">
                <a:solidFill>
                  <a:srgbClr val="000000"/>
                </a:solidFill>
                <a:latin typeface="Tahoma" charset="0"/>
              </a:rPr>
              <a:t>The presence and rate of MES were assessed by:</a:t>
            </a:r>
          </a:p>
          <a:p>
            <a:pPr marL="285750" indent="-285750">
              <a:buFontTx/>
              <a:buChar char="-"/>
            </a:pPr>
            <a:r>
              <a:rPr lang="en-US" sz="1600" i="0" dirty="0">
                <a:solidFill>
                  <a:srgbClr val="FF0000"/>
                </a:solidFill>
                <a:latin typeface="Tahoma" charset="0"/>
              </a:rPr>
              <a:t>60 minutes </a:t>
            </a:r>
            <a:r>
              <a:rPr lang="en-US" sz="1600" i="0" dirty="0">
                <a:solidFill>
                  <a:srgbClr val="000000"/>
                </a:solidFill>
                <a:latin typeface="Tahoma" charset="0"/>
              </a:rPr>
              <a:t>of TCD bilateral Monitoring </a:t>
            </a:r>
          </a:p>
          <a:p>
            <a:pPr marL="285750" indent="-285750">
              <a:buFontTx/>
              <a:buChar char="-"/>
            </a:pPr>
            <a:r>
              <a:rPr lang="en-US" sz="1600" i="0" dirty="0">
                <a:solidFill>
                  <a:srgbClr val="FF0000"/>
                </a:solidFill>
                <a:latin typeface="Tahoma" charset="0"/>
              </a:rPr>
              <a:t>Immediately (45 ±17.5 min) after </a:t>
            </a:r>
            <a:r>
              <a:rPr lang="en-US" sz="1600" i="0" dirty="0" err="1">
                <a:solidFill>
                  <a:srgbClr val="FF0000"/>
                </a:solidFill>
                <a:latin typeface="Tahoma" charset="0"/>
              </a:rPr>
              <a:t>thrombectomy</a:t>
            </a:r>
            <a:r>
              <a:rPr lang="en-US" sz="1600" i="0" dirty="0">
                <a:solidFill>
                  <a:srgbClr val="FF0000"/>
                </a:solidFill>
                <a:latin typeface="Tahoma" charset="0"/>
              </a:rPr>
              <a:t>. </a:t>
            </a:r>
          </a:p>
          <a:p>
            <a:r>
              <a:rPr lang="en-US" sz="1600" i="0" dirty="0">
                <a:solidFill>
                  <a:srgbClr val="000000"/>
                </a:solidFill>
                <a:latin typeface="Tahoma" charset="0"/>
              </a:rPr>
              <a:t>Patients with ≥1 MES detected were assigned to</a:t>
            </a:r>
          </a:p>
          <a:p>
            <a:r>
              <a:rPr lang="en-US" sz="1600" i="0" dirty="0">
                <a:solidFill>
                  <a:srgbClr val="000000"/>
                </a:solidFill>
                <a:latin typeface="Tahoma" charset="0"/>
              </a:rPr>
              <a:t>the MES-positive group.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2FBA57B-B85D-6E46-8501-8247FB503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60762"/>
      </p:ext>
    </p:extLst>
  </p:cSld>
  <p:clrMapOvr>
    <a:masterClrMapping/>
  </p:clrMapOvr>
  <p:transition spd="slow" advTm="2377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35699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latin typeface="Verdana"/>
                <a:cs typeface="Verdana"/>
              </a:rPr>
              <a:t>NO DISCLOSURES FOR THIS PRESENTATION</a:t>
            </a:r>
          </a:p>
        </p:txBody>
      </p:sp>
      <p:pic>
        <p:nvPicPr>
          <p:cNvPr id="3" name="Picture 2" descr="Senza titolo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b="77765"/>
          <a:stretch/>
        </p:blipFill>
        <p:spPr>
          <a:xfrm>
            <a:off x="0" y="0"/>
            <a:ext cx="6508065" cy="1347064"/>
          </a:xfrm>
          <a:prstGeom prst="rect">
            <a:avLst/>
          </a:prstGeom>
        </p:spPr>
      </p:pic>
      <p:pic>
        <p:nvPicPr>
          <p:cNvPr id="4" name="Picture 3" descr="ESNCH LOGO  128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776" y="0"/>
            <a:ext cx="1763688" cy="13227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E9E6F7-1686-8B4D-B4C2-82758FDDF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6539"/>
      </p:ext>
    </p:extLst>
  </p:cSld>
  <p:clrMapOvr>
    <a:masterClrMapping/>
  </p:clrMapOvr>
  <p:transition spd="slow" advClick="0" advTm="517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99992" y="3697868"/>
            <a:ext cx="4248472" cy="52322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i="0" dirty="0">
                <a:solidFill>
                  <a:srgbClr val="FF0000"/>
                </a:solidFill>
              </a:rPr>
              <a:t>MES were detected in 65% (26/40)</a:t>
            </a:r>
          </a:p>
          <a:p>
            <a:pPr algn="ctr"/>
            <a:r>
              <a:rPr lang="en-US" sz="1400" b="1" i="0" dirty="0">
                <a:solidFill>
                  <a:srgbClr val="FF0000"/>
                </a:solidFill>
              </a:rPr>
              <a:t> of EVT-treated patients. </a:t>
            </a:r>
            <a:endParaRPr lang="it-IT" sz="1400" b="1" i="0" dirty="0">
              <a:solidFill>
                <a:srgbClr val="FF000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966029"/>
              </p:ext>
            </p:extLst>
          </p:nvPr>
        </p:nvGraphicFramePr>
        <p:xfrm>
          <a:off x="899592" y="4725144"/>
          <a:ext cx="7272808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5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err="1">
                          <a:solidFill>
                            <a:srgbClr val="000000"/>
                          </a:solidFill>
                        </a:rPr>
                        <a:t>Range</a:t>
                      </a:r>
                      <a:r>
                        <a:rPr lang="it-IT" sz="1400" b="1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it-IT" sz="1400" b="0" dirty="0">
                          <a:solidFill>
                            <a:srgbClr val="000000"/>
                          </a:solidFill>
                        </a:rPr>
                        <a:t>of MES </a:t>
                      </a:r>
                      <a:r>
                        <a:rPr lang="it-IT" sz="1400" b="0" dirty="0" err="1">
                          <a:solidFill>
                            <a:srgbClr val="000000"/>
                          </a:solidFill>
                        </a:rPr>
                        <a:t>Frequency</a:t>
                      </a:r>
                      <a:r>
                        <a:rPr lang="it-IT" sz="1400" b="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it-IT" sz="14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solidFill>
                            <a:srgbClr val="000000"/>
                          </a:solidFill>
                        </a:rPr>
                        <a:t>1-35/h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err="1">
                          <a:solidFill>
                            <a:srgbClr val="000000"/>
                          </a:solidFill>
                        </a:rPr>
                        <a:t>Bilateral</a:t>
                      </a:r>
                      <a:r>
                        <a:rPr lang="it-IT" sz="14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</a:rPr>
                        <a:t>MES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rgbClr val="000000"/>
                          </a:solidFill>
                        </a:rPr>
                        <a:t>7/26 (</a:t>
                      </a:r>
                      <a:r>
                        <a:rPr lang="it-IT" sz="1400" dirty="0">
                          <a:solidFill>
                            <a:srgbClr val="FF0000"/>
                          </a:solidFill>
                        </a:rPr>
                        <a:t>26.9%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>
                          <a:solidFill>
                            <a:srgbClr val="000000"/>
                          </a:solidFill>
                        </a:rPr>
                        <a:t>Pts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</a:rPr>
                        <a:t> with </a:t>
                      </a:r>
                      <a:r>
                        <a:rPr lang="it-IT" sz="1400" b="1" dirty="0">
                          <a:solidFill>
                            <a:srgbClr val="000000"/>
                          </a:solidFill>
                        </a:rPr>
                        <a:t>≥ 5 MES</a:t>
                      </a:r>
                      <a:r>
                        <a:rPr lang="it-IT" sz="1400" b="1" baseline="0" dirty="0">
                          <a:solidFill>
                            <a:srgbClr val="000000"/>
                          </a:solidFill>
                        </a:rPr>
                        <a:t>/h</a:t>
                      </a:r>
                      <a:endParaRPr lang="it-IT" sz="1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rgbClr val="000000"/>
                          </a:solidFill>
                        </a:rPr>
                        <a:t>8/26 (</a:t>
                      </a:r>
                      <a:r>
                        <a:rPr lang="it-IT" sz="1400" dirty="0">
                          <a:solidFill>
                            <a:srgbClr val="FF0000"/>
                          </a:solidFill>
                        </a:rPr>
                        <a:t>30.7%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195736" y="5805264"/>
            <a:ext cx="9972600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/>
              <a:t>World </a:t>
            </a:r>
            <a:r>
              <a:rPr lang="de-DE" sz="1200" dirty="0" err="1"/>
              <a:t>Neurosurg</a:t>
            </a:r>
            <a:r>
              <a:rPr lang="de-DE" sz="1200" dirty="0"/>
              <a:t>. 2018 Feb;110:e882-e889.</a:t>
            </a:r>
            <a:endParaRPr lang="en-US" sz="1200" dirty="0"/>
          </a:p>
        </p:txBody>
      </p:sp>
      <p:pic>
        <p:nvPicPr>
          <p:cNvPr id="16" name="Picture 7" descr="C:\Users\Utente\Downloads\IMG-20170522-WA0020.jpg"/>
          <p:cNvPicPr>
            <a:picLocks noChangeAspect="1" noChangeArrowheads="1"/>
          </p:cNvPicPr>
          <p:nvPr/>
        </p:nvPicPr>
        <p:blipFill>
          <a:blip r:embed="rId5" cstate="print"/>
          <a:srcRect l="10156" r="7812"/>
          <a:stretch>
            <a:fillRect/>
          </a:stretch>
        </p:blipFill>
        <p:spPr bwMode="auto">
          <a:xfrm>
            <a:off x="4572000" y="260648"/>
            <a:ext cx="4176464" cy="3037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116632"/>
            <a:ext cx="4126224" cy="442277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8FFC59-CDA6-3242-B304-21271B6E3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92954"/>
      </p:ext>
    </p:extLst>
  </p:cSld>
  <p:clrMapOvr>
    <a:masterClrMapping/>
  </p:clrMapOvr>
  <p:transition spd="slow" advTm="1868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28" y="594320"/>
            <a:ext cx="4711700" cy="5715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Rectangle 14"/>
          <p:cNvSpPr/>
          <p:nvPr/>
        </p:nvSpPr>
        <p:spPr bwMode="auto">
          <a:xfrm>
            <a:off x="179512" y="1484784"/>
            <a:ext cx="4716016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512" y="188640"/>
            <a:ext cx="4716016" cy="430887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i="0" dirty="0"/>
              <a:t>Demographic and Clinical Characteristics </a:t>
            </a:r>
          </a:p>
          <a:p>
            <a:pPr algn="ctr"/>
            <a:r>
              <a:rPr lang="en-US" sz="1100" b="1" i="0" dirty="0"/>
              <a:t>of Study Population at Admission</a:t>
            </a:r>
            <a:endParaRPr lang="en-US" sz="11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8" y="357584"/>
            <a:ext cx="3505200" cy="6527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5364088" y="-27384"/>
            <a:ext cx="3528392" cy="430887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i="0" dirty="0"/>
              <a:t>Vascular Status and Therapeutic Procedures</a:t>
            </a:r>
          </a:p>
          <a:p>
            <a:pPr algn="ctr"/>
            <a:r>
              <a:rPr lang="en-US" sz="1100" b="1" i="0" dirty="0"/>
              <a:t>Performed in Acute Phase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3312368" y="6525344"/>
            <a:ext cx="9972600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/>
              <a:t>World </a:t>
            </a:r>
            <a:r>
              <a:rPr lang="de-DE" sz="1200" dirty="0" err="1"/>
              <a:t>Neurosurg</a:t>
            </a:r>
            <a:r>
              <a:rPr lang="de-DE" sz="1200" dirty="0"/>
              <a:t>. 2018 Feb;110:e882-e889.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5364088" y="1412776"/>
            <a:ext cx="3528392" cy="50405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364088" y="2132856"/>
            <a:ext cx="3528392" cy="3600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364088" y="3212976"/>
            <a:ext cx="3528392" cy="5760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364088" y="5877272"/>
            <a:ext cx="3528392" cy="3600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A46D12-BD97-BD4F-A18D-680405D12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68286"/>
      </p:ext>
    </p:extLst>
  </p:cSld>
  <p:clrMapOvr>
    <a:masterClrMapping/>
  </p:clrMapOvr>
  <p:transition spd="slow" advClick="0" advTm="983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603659"/>
              </p:ext>
            </p:extLst>
          </p:nvPr>
        </p:nvGraphicFramePr>
        <p:xfrm>
          <a:off x="504055" y="835430"/>
          <a:ext cx="8244409" cy="5257866"/>
        </p:xfrm>
        <a:graphic>
          <a:graphicData uri="http://schemas.openxmlformats.org/drawingml/2006/table">
            <a:tbl>
              <a:tblPr/>
              <a:tblGrid>
                <a:gridCol w="1598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9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5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8774">
                <a:tc>
                  <a:txBody>
                    <a:bodyPr/>
                    <a:lstStyle/>
                    <a:p>
                      <a:pPr algn="ctr" fontAlgn="t"/>
                      <a:r>
                        <a:rPr lang="it-IT" sz="1800" b="1" i="0" u="none" strike="noStrike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 </a:t>
                      </a:r>
                      <a:endParaRPr lang="it-IT" sz="1800" b="1" i="0" u="none" strike="noStrike" dirty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6426" marR="6426" marT="64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800" b="1" i="0" u="none" strike="noStrike" dirty="0" err="1">
                          <a:solidFill>
                            <a:srgbClr val="FFFFFF"/>
                          </a:solidFill>
                          <a:latin typeface="Times New Roman"/>
                        </a:rPr>
                        <a:t>Univariate</a:t>
                      </a:r>
                      <a:r>
                        <a:rPr lang="it-IT" sz="1800" b="1" i="0" u="none" strike="noStrike" baseline="0" dirty="0">
                          <a:solidFill>
                            <a:srgbClr val="FFFFFF"/>
                          </a:solidFill>
                          <a:latin typeface="Times New Roman"/>
                        </a:rPr>
                        <a:t> </a:t>
                      </a:r>
                      <a:r>
                        <a:rPr lang="it-IT" sz="18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Analysis </a:t>
                      </a:r>
                    </a:p>
                    <a:p>
                      <a:pPr algn="ctr" fontAlgn="t"/>
                      <a:r>
                        <a:rPr lang="it-IT" sz="18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[OR (95% CI)]</a:t>
                      </a:r>
                    </a:p>
                  </a:txBody>
                  <a:tcPr marL="6426" marR="6426" marT="64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8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Multivariate</a:t>
                      </a:r>
                      <a:r>
                        <a:rPr lang="it-IT" sz="1800" b="1" i="0" u="none" strike="noStrike" baseline="0" dirty="0">
                          <a:solidFill>
                            <a:srgbClr val="FFFFFF"/>
                          </a:solidFill>
                          <a:latin typeface="Times New Roman"/>
                        </a:rPr>
                        <a:t> Analysis</a:t>
                      </a:r>
                      <a:r>
                        <a:rPr lang="it-IT" sz="18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 </a:t>
                      </a:r>
                    </a:p>
                    <a:p>
                      <a:pPr algn="ctr" fontAlgn="t"/>
                      <a:r>
                        <a:rPr lang="it-IT" sz="18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[OR (95% CI)]</a:t>
                      </a:r>
                    </a:p>
                  </a:txBody>
                  <a:tcPr marL="6426" marR="6426" marT="64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354">
                <a:tc>
                  <a:txBody>
                    <a:bodyPr/>
                    <a:lstStyle/>
                    <a:p>
                      <a:pPr algn="ctr" fontAlgn="t"/>
                      <a:r>
                        <a:rPr lang="it-IT" sz="1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Gender:</a:t>
                      </a:r>
                      <a:r>
                        <a:rPr lang="it-IT" sz="1800" b="1" i="0" u="none" strike="noStrike" baseline="0" dirty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it-IT" sz="1800" b="1" i="0" u="none" strike="noStrike" baseline="0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Males</a:t>
                      </a:r>
                      <a:endParaRPr lang="it-IT" sz="18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426" marR="6426" marT="64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kumimoji="0" lang="it-IT" sz="1800" b="0" i="0" u="none" strike="noStrike" kern="1200" dirty="0">
                          <a:solidFill>
                            <a:srgbClr val="FFFFFF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4.05 (1.02-16.0); p=0.05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kumimoji="0" lang="it-IT" sz="1800" b="0" i="0" u="none" strike="noStrike" kern="1200" dirty="0">
                          <a:solidFill>
                            <a:srgbClr val="FFFFFF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3.38 (0.96-18.23); p=0.12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0848">
                <a:tc>
                  <a:txBody>
                    <a:bodyPr/>
                    <a:lstStyle/>
                    <a:p>
                      <a:pPr algn="ctr" fontAlgn="t"/>
                      <a:r>
                        <a:rPr lang="it-IT" sz="18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&gt;50% </a:t>
                      </a:r>
                      <a:r>
                        <a:rPr lang="it-IT" sz="1800" b="1" i="0" u="none" strike="noStrike" dirty="0" err="1">
                          <a:solidFill>
                            <a:srgbClr val="FFFFFF"/>
                          </a:solidFill>
                          <a:latin typeface="Times New Roman"/>
                        </a:rPr>
                        <a:t>ipsilateral</a:t>
                      </a:r>
                      <a:r>
                        <a:rPr lang="it-IT" sz="18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 </a:t>
                      </a:r>
                      <a:r>
                        <a:rPr lang="it-IT" sz="1800" b="1" i="0" u="none" strike="noStrike" dirty="0" err="1">
                          <a:solidFill>
                            <a:srgbClr val="FFFFFF"/>
                          </a:solidFill>
                          <a:latin typeface="Times New Roman"/>
                        </a:rPr>
                        <a:t>carotid</a:t>
                      </a:r>
                      <a:r>
                        <a:rPr lang="it-IT" sz="18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 </a:t>
                      </a:r>
                      <a:r>
                        <a:rPr lang="it-IT" sz="1800" b="1" i="0" u="none" strike="noStrike" dirty="0" err="1">
                          <a:solidFill>
                            <a:srgbClr val="FFFFFF"/>
                          </a:solidFill>
                          <a:latin typeface="Times New Roman"/>
                        </a:rPr>
                        <a:t>stenosis</a:t>
                      </a:r>
                      <a:endParaRPr lang="it-IT" sz="1800" b="1" i="0" u="none" strike="noStrike" dirty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6426" marR="6426" marT="64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it-IT" sz="1800" b="0" i="0" u="none" strike="noStrike" kern="1200" dirty="0">
                          <a:solidFill>
                            <a:srgbClr val="FFFFFF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6.01 (1.11-32.2); p=0.05</a:t>
                      </a:r>
                    </a:p>
                  </a:txBody>
                  <a:tcPr marL="6426" marR="6426" marT="64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it-IT" sz="1800" b="0" i="0" u="none" strike="noStrike" kern="1200" dirty="0">
                          <a:solidFill>
                            <a:srgbClr val="FFFFFF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2.71 (1.07-14.2); p=0.05</a:t>
                      </a:r>
                    </a:p>
                  </a:txBody>
                  <a:tcPr marL="6426" marR="6426" marT="64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9231">
                <a:tc>
                  <a:txBody>
                    <a:bodyPr/>
                    <a:lstStyle/>
                    <a:p>
                      <a:pPr algn="ctr" fontAlgn="t"/>
                      <a:r>
                        <a:rPr lang="it-IT" sz="1800" b="1" i="0" u="none" strike="noStrike" dirty="0" err="1">
                          <a:solidFill>
                            <a:srgbClr val="FFFFFF"/>
                          </a:solidFill>
                          <a:latin typeface="Times New Roman"/>
                        </a:rPr>
                        <a:t>Proximal</a:t>
                      </a:r>
                      <a:r>
                        <a:rPr lang="it-IT" sz="18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 </a:t>
                      </a:r>
                      <a:r>
                        <a:rPr lang="it-IT" sz="1800" b="1" i="0" u="none" strike="noStrike" dirty="0" err="1">
                          <a:solidFill>
                            <a:srgbClr val="FFFFFF"/>
                          </a:solidFill>
                          <a:latin typeface="Times New Roman"/>
                        </a:rPr>
                        <a:t>occlusion</a:t>
                      </a:r>
                      <a:endParaRPr lang="it-IT" sz="1800" b="1" i="0" u="none" strike="noStrike" dirty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6426" marR="6426" marT="64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4.12 (1.05-28.3); p=0.04</a:t>
                      </a:r>
                      <a:endParaRPr lang="it-IT" sz="1800" b="0" i="0" u="none" strike="noStrike" dirty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6426" marR="6426" marT="64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3.73 (1.02-26.5); p=0.05</a:t>
                      </a:r>
                      <a:endParaRPr lang="it-IT" sz="1800" b="0" i="0" u="none" strike="noStrike" dirty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6426" marR="6426" marT="64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811">
                <a:tc>
                  <a:txBody>
                    <a:bodyPr/>
                    <a:lstStyle/>
                    <a:p>
                      <a:pPr algn="ctr" fontAlgn="t"/>
                      <a:r>
                        <a:rPr lang="it-IT" sz="18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Incomplete</a:t>
                      </a:r>
                      <a:r>
                        <a:rPr lang="it-IT" sz="1800" b="1" i="0" u="none" strike="noStrike" baseline="0" dirty="0">
                          <a:solidFill>
                            <a:srgbClr val="FFFFFF"/>
                          </a:solidFill>
                          <a:latin typeface="Times New Roman"/>
                        </a:rPr>
                        <a:t> </a:t>
                      </a:r>
                      <a:r>
                        <a:rPr lang="it-IT" sz="1800" b="1" i="0" u="none" strike="noStrike" baseline="0" dirty="0" err="1">
                          <a:solidFill>
                            <a:srgbClr val="FFFFFF"/>
                          </a:solidFill>
                          <a:latin typeface="Times New Roman"/>
                        </a:rPr>
                        <a:t>recanalization</a:t>
                      </a:r>
                      <a:endParaRPr lang="it-IT" sz="1800" b="1" i="0" u="none" strike="noStrike" dirty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6426" marR="6426" marT="64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9.53 (1.08-54.4); p=0.03</a:t>
                      </a:r>
                      <a:endParaRPr lang="it-IT" sz="1800" b="0" i="0" u="none" strike="noStrike" dirty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6426" marR="6426" marT="64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9.01 (1.22-50.3); </a:t>
                      </a:r>
                      <a:r>
                        <a:rPr lang="it-IT" sz="1800" b="0" i="0" u="none" strike="noStrike" dirty="0" err="1">
                          <a:solidFill>
                            <a:srgbClr val="FFFFFF"/>
                          </a:solidFill>
                          <a:latin typeface="Times New Roman"/>
                        </a:rPr>
                        <a:t>p</a:t>
                      </a:r>
                      <a:r>
                        <a:rPr lang="it-IT" sz="1800" b="0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=0.03</a:t>
                      </a:r>
                    </a:p>
                  </a:txBody>
                  <a:tcPr marL="6426" marR="6426" marT="64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0848">
                <a:tc>
                  <a:txBody>
                    <a:bodyPr/>
                    <a:lstStyle/>
                    <a:p>
                      <a:pPr algn="ctr" fontAlgn="t"/>
                      <a:r>
                        <a:rPr lang="it-IT" sz="18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No or </a:t>
                      </a:r>
                      <a:r>
                        <a:rPr lang="it-IT" sz="1800" b="1" i="0" u="none" strike="noStrike" dirty="0" err="1">
                          <a:solidFill>
                            <a:srgbClr val="FFFFFF"/>
                          </a:solidFill>
                          <a:latin typeface="Times New Roman"/>
                        </a:rPr>
                        <a:t>Inadequate</a:t>
                      </a:r>
                      <a:r>
                        <a:rPr lang="it-IT" sz="18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 </a:t>
                      </a:r>
                      <a:r>
                        <a:rPr lang="it-IT" sz="1800" b="1" i="0" u="none" strike="noStrike" dirty="0" err="1">
                          <a:solidFill>
                            <a:srgbClr val="FFFFFF"/>
                          </a:solidFill>
                          <a:latin typeface="Times New Roman"/>
                        </a:rPr>
                        <a:t>collaterals</a:t>
                      </a:r>
                      <a:endParaRPr lang="it-IT" sz="1800" b="1" i="0" u="none" strike="noStrike" dirty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6426" marR="6426" marT="64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4.05 (1.02-16.0); </a:t>
                      </a:r>
                      <a:r>
                        <a:rPr lang="it-IT" sz="1800" b="0" i="0" u="none" strike="noStrike" dirty="0" err="1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lang="it-IT" sz="1800" b="0" i="0" u="none" strike="noStrike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=0.04</a:t>
                      </a:r>
                      <a:endParaRPr lang="it-IT" sz="1800" b="0" i="0" u="none" strike="noStrike" dirty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6426" marR="6426" marT="64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4.62 (1.14-16.3); p=0.04</a:t>
                      </a:r>
                      <a:endParaRPr lang="it-IT" sz="1800" b="0" i="0" u="none" strike="noStrike" dirty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6426" marR="6426" marT="64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CasellaDiTesto 17"/>
          <p:cNvSpPr txBox="1">
            <a:spLocks noChangeArrowheads="1"/>
          </p:cNvSpPr>
          <p:nvPr/>
        </p:nvSpPr>
        <p:spPr bwMode="auto">
          <a:xfrm>
            <a:off x="179512" y="107920"/>
            <a:ext cx="82089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3200" b="1" i="0" dirty="0"/>
              <a:t>	FACTORS ASSOCIATED WITH MES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AF64B7-161F-E345-AAD7-3FEB2F109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66373"/>
      </p:ext>
    </p:extLst>
  </p:cSld>
  <p:clrMapOvr>
    <a:masterClrMapping/>
  </p:clrMapOvr>
  <p:transition spd="slow" advTm="201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84168" y="1599183"/>
            <a:ext cx="403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i="1" dirty="0">
                <a:solidFill>
                  <a:srgbClr val="FFFFFF"/>
                </a:solidFill>
                <a:latin typeface="Tahoma" charset="0"/>
              </a:rPr>
              <a:t>*</a:t>
            </a:r>
            <a:endParaRPr lang="en-US" sz="1800" i="1" dirty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76256" y="2751311"/>
            <a:ext cx="403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i="1" dirty="0">
                <a:solidFill>
                  <a:srgbClr val="FFFFFF"/>
                </a:solidFill>
                <a:latin typeface="Tahoma" charset="0"/>
              </a:rPr>
              <a:t>*</a:t>
            </a:r>
            <a:endParaRPr lang="en-US" sz="1800" i="1" dirty="0">
              <a:solidFill>
                <a:srgbClr val="000000"/>
              </a:solidFill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176" t="3732" r="1963" b="1716"/>
          <a:stretch/>
        </p:blipFill>
        <p:spPr>
          <a:xfrm>
            <a:off x="107504" y="44624"/>
            <a:ext cx="8856984" cy="547260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4" name="CasellaDiTesto 4"/>
          <p:cNvSpPr txBox="1"/>
          <p:nvPr/>
        </p:nvSpPr>
        <p:spPr>
          <a:xfrm>
            <a:off x="35496" y="5641503"/>
            <a:ext cx="918051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</a:rPr>
              <a:t>Pts with </a:t>
            </a:r>
            <a:r>
              <a:rPr lang="en-US" sz="1400" b="1" dirty="0">
                <a:solidFill>
                  <a:srgbClr val="FF0000"/>
                </a:solidFill>
                <a:latin typeface="Arial"/>
              </a:rPr>
              <a:t>high MES rate (≥5/h) 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had a</a:t>
            </a:r>
            <a:r>
              <a:rPr lang="en-US" sz="14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"/>
              </a:rPr>
              <a:t>worse prognosis</a:t>
            </a:r>
            <a:r>
              <a:rPr lang="en-US" sz="1400" dirty="0">
                <a:solidFill>
                  <a:srgbClr val="FF0000"/>
                </a:solidFill>
                <a:latin typeface="Arial"/>
              </a:rPr>
              <a:t>, 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both in terms of mortality  (p=0.02) and in terms of disability (mRS≥3, p=0.03). </a:t>
            </a:r>
            <a:endParaRPr lang="it-IT" sz="10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EA99F67-B2F3-E047-BE4E-D3547ED13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68040"/>
      </p:ext>
    </p:extLst>
  </p:cSld>
  <p:clrMapOvr>
    <a:masterClrMapping/>
  </p:clrMapOvr>
  <p:transition spd="slow" advTm="1857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b="4498"/>
          <a:stretch/>
        </p:blipFill>
        <p:spPr bwMode="auto">
          <a:xfrm>
            <a:off x="539552" y="116632"/>
            <a:ext cx="7812360" cy="585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tangolo 5"/>
          <p:cNvSpPr/>
          <p:nvPr/>
        </p:nvSpPr>
        <p:spPr>
          <a:xfrm>
            <a:off x="8532440" y="2708920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800" i="1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8532440" y="1700808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800" i="1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7092280" y="1196752"/>
            <a:ext cx="86409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800" i="1" dirty="0">
                <a:solidFill>
                  <a:prstClr val="black"/>
                </a:solidFill>
                <a:latin typeface="Calibri"/>
                <a:cs typeface="Arial"/>
              </a:rPr>
              <a:t>MES -</a:t>
            </a:r>
          </a:p>
        </p:txBody>
      </p:sp>
      <p:sp>
        <p:nvSpPr>
          <p:cNvPr id="4" name="Rettangolo 3"/>
          <p:cNvSpPr/>
          <p:nvPr/>
        </p:nvSpPr>
        <p:spPr>
          <a:xfrm>
            <a:off x="7092280" y="2060848"/>
            <a:ext cx="86409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800" i="1" dirty="0">
                <a:solidFill>
                  <a:prstClr val="black"/>
                </a:solidFill>
                <a:latin typeface="Calibri"/>
                <a:cs typeface="Arial"/>
              </a:rPr>
              <a:t>MES +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23728" y="3212976"/>
            <a:ext cx="5760640" cy="584776"/>
          </a:xfrm>
          <a:prstGeom prst="rect">
            <a:avLst/>
          </a:prstGeom>
          <a:solidFill>
            <a:srgbClr val="D9D9D9"/>
          </a:solidFill>
          <a:ln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rgbClr val="FF0000"/>
                </a:solidFill>
                <a:latin typeface="Tahoma" charset="0"/>
              </a:rPr>
              <a:t>MES+ patients have a significantly higher incidence of vascular events</a:t>
            </a:r>
            <a:r>
              <a:rPr lang="en-US" sz="1600" i="0" dirty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en-US" sz="1600" b="1" i="0" dirty="0">
                <a:solidFill>
                  <a:srgbClr val="FF0000"/>
                </a:solidFill>
                <a:latin typeface="Tahoma" charset="0"/>
              </a:rPr>
              <a:t>(cerebral, cardiac, peripheral)</a:t>
            </a:r>
          </a:p>
        </p:txBody>
      </p:sp>
      <p:sp>
        <p:nvSpPr>
          <p:cNvPr id="9" name="CasellaDiTesto 5"/>
          <p:cNvSpPr txBox="1"/>
          <p:nvPr/>
        </p:nvSpPr>
        <p:spPr>
          <a:xfrm>
            <a:off x="2267744" y="4221088"/>
            <a:ext cx="5472608" cy="646331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i="0" dirty="0" err="1">
                <a:solidFill>
                  <a:srgbClr val="000000"/>
                </a:solidFill>
                <a:latin typeface="Arial"/>
              </a:rPr>
              <a:t>All</a:t>
            </a:r>
            <a:r>
              <a:rPr lang="it-IT" sz="1800" i="0" dirty="0">
                <a:solidFill>
                  <a:srgbClr val="FF0000"/>
                </a:solidFill>
                <a:latin typeface="Arial"/>
              </a:rPr>
              <a:t> </a:t>
            </a:r>
            <a:r>
              <a:rPr lang="it-IT" sz="1800" b="1" i="0" dirty="0" err="1">
                <a:solidFill>
                  <a:srgbClr val="FF0000"/>
                </a:solidFill>
                <a:latin typeface="Arial"/>
              </a:rPr>
              <a:t>early</a:t>
            </a:r>
            <a:r>
              <a:rPr lang="it-IT" sz="1800" b="1" i="0" dirty="0">
                <a:solidFill>
                  <a:srgbClr val="FF0000"/>
                </a:solidFill>
                <a:latin typeface="Arial"/>
              </a:rPr>
              <a:t> </a:t>
            </a:r>
            <a:r>
              <a:rPr lang="it-IT" sz="1800" b="1" i="0" dirty="0" err="1">
                <a:solidFill>
                  <a:srgbClr val="FF0000"/>
                </a:solidFill>
                <a:latin typeface="Arial"/>
              </a:rPr>
              <a:t>recurrencies</a:t>
            </a:r>
            <a:r>
              <a:rPr lang="it-IT" sz="1800" b="1" i="0" dirty="0">
                <a:solidFill>
                  <a:srgbClr val="FF0000"/>
                </a:solidFill>
                <a:latin typeface="Arial"/>
              </a:rPr>
              <a:t> </a:t>
            </a:r>
            <a:r>
              <a:rPr lang="it-IT" sz="1800" i="0" dirty="0">
                <a:solidFill>
                  <a:srgbClr val="000000"/>
                </a:solidFill>
                <a:latin typeface="Arial"/>
              </a:rPr>
              <a:t>(&lt; 2 weeks) </a:t>
            </a:r>
          </a:p>
          <a:p>
            <a:pPr algn="ctr"/>
            <a:r>
              <a:rPr lang="it-IT" sz="1800" i="0" dirty="0" err="1">
                <a:solidFill>
                  <a:srgbClr val="000000"/>
                </a:solidFill>
                <a:latin typeface="Arial"/>
              </a:rPr>
              <a:t>occurred</a:t>
            </a:r>
            <a:r>
              <a:rPr lang="it-IT" sz="1800" i="0" dirty="0">
                <a:solidFill>
                  <a:srgbClr val="000000"/>
                </a:solidFill>
                <a:latin typeface="Arial"/>
              </a:rPr>
              <a:t>  </a:t>
            </a:r>
            <a:r>
              <a:rPr lang="it-IT" sz="1800" b="1" i="0" dirty="0">
                <a:solidFill>
                  <a:srgbClr val="FF0000"/>
                </a:solidFill>
                <a:latin typeface="Arial"/>
              </a:rPr>
              <a:t>in MES+ </a:t>
            </a:r>
            <a:r>
              <a:rPr lang="it-IT" sz="1800" b="1" i="0" dirty="0" err="1">
                <a:solidFill>
                  <a:srgbClr val="FF0000"/>
                </a:solidFill>
                <a:latin typeface="Arial"/>
              </a:rPr>
              <a:t>group</a:t>
            </a:r>
            <a:r>
              <a:rPr lang="it-IT" sz="1800" b="1" i="0" dirty="0">
                <a:solidFill>
                  <a:srgbClr val="FF0000"/>
                </a:solidFill>
                <a:latin typeface="Arial"/>
              </a:rPr>
              <a:t> </a:t>
            </a:r>
            <a:r>
              <a:rPr lang="it-IT" sz="1400" i="0" dirty="0">
                <a:solidFill>
                  <a:srgbClr val="000000"/>
                </a:solidFill>
                <a:latin typeface="Arial"/>
              </a:rPr>
              <a:t>(2 </a:t>
            </a:r>
            <a:r>
              <a:rPr lang="it-IT" sz="1400" i="0" dirty="0" err="1">
                <a:solidFill>
                  <a:srgbClr val="000000"/>
                </a:solidFill>
                <a:latin typeface="Arial"/>
              </a:rPr>
              <a:t>ischemic</a:t>
            </a:r>
            <a:r>
              <a:rPr lang="it-IT" sz="1400" i="0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sz="1400" i="0" dirty="0" err="1">
                <a:solidFill>
                  <a:srgbClr val="000000"/>
                </a:solidFill>
                <a:latin typeface="Arial"/>
              </a:rPr>
              <a:t>strokes</a:t>
            </a:r>
            <a:r>
              <a:rPr lang="it-IT" sz="1400" i="0" dirty="0">
                <a:solidFill>
                  <a:srgbClr val="000000"/>
                </a:solidFill>
                <a:latin typeface="Arial"/>
              </a:rPr>
              <a:t> and 1 TIA).</a:t>
            </a:r>
            <a:endParaRPr lang="it-IT" sz="1800" i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17C58D9-D685-2045-8499-979EC56E1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98568"/>
      </p:ext>
    </p:extLst>
  </p:cSld>
  <p:clrMapOvr>
    <a:masterClrMapping/>
  </p:clrMapOvr>
  <p:transition spd="slow" advTm="2250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17"/>
          <p:cNvSpPr txBox="1">
            <a:spLocks noChangeArrowheads="1"/>
          </p:cNvSpPr>
          <p:nvPr/>
        </p:nvSpPr>
        <p:spPr bwMode="auto">
          <a:xfrm>
            <a:off x="514350" y="44624"/>
            <a:ext cx="80180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2800" b="1" i="0" dirty="0">
                <a:solidFill>
                  <a:srgbClr val="000000"/>
                </a:solidFill>
              </a:rPr>
              <a:t>NEURORADIOLOGICAL FOLLOW UP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514350" y="692696"/>
            <a:ext cx="2714625" cy="3095625"/>
            <a:chOff x="514350" y="1052736"/>
            <a:chExt cx="2714625" cy="309562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03" t="20476" r="26647" b="15019"/>
            <a:stretch/>
          </p:blipFill>
          <p:spPr bwMode="auto">
            <a:xfrm flipH="1">
              <a:off x="514350" y="1052736"/>
              <a:ext cx="2714625" cy="30956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Ovale 2"/>
            <p:cNvSpPr/>
            <p:nvPr/>
          </p:nvSpPr>
          <p:spPr>
            <a:xfrm>
              <a:off x="2267744" y="3717032"/>
              <a:ext cx="360040" cy="359321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0" name="Ovale 9"/>
            <p:cNvSpPr/>
            <p:nvPr/>
          </p:nvSpPr>
          <p:spPr>
            <a:xfrm>
              <a:off x="2600164" y="2132856"/>
              <a:ext cx="360040" cy="359321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1" name="Ovale 10"/>
            <p:cNvSpPr/>
            <p:nvPr/>
          </p:nvSpPr>
          <p:spPr>
            <a:xfrm>
              <a:off x="2651187" y="3537371"/>
              <a:ext cx="360040" cy="359321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2" name="Ovale 11"/>
            <p:cNvSpPr/>
            <p:nvPr/>
          </p:nvSpPr>
          <p:spPr>
            <a:xfrm>
              <a:off x="2240124" y="3293317"/>
              <a:ext cx="360040" cy="359321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5" name="Rettangolo 4"/>
          <p:cNvSpPr/>
          <p:nvPr/>
        </p:nvSpPr>
        <p:spPr>
          <a:xfrm>
            <a:off x="144016" y="3879046"/>
            <a:ext cx="8892480" cy="2031325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i="0" dirty="0">
                <a:solidFill>
                  <a:srgbClr val="FF0000"/>
                </a:solidFill>
              </a:rPr>
              <a:t>MES+ patients had a significantly higher number of recent ischemic lesions outside the major ischemic area</a:t>
            </a:r>
            <a:r>
              <a:rPr lang="en-US" sz="1800" i="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800" i="0" dirty="0"/>
              <a:t>compared with MES- patients [4.6 ± 1.2 </a:t>
            </a:r>
            <a:r>
              <a:rPr lang="en-US" sz="1800" i="0" dirty="0" err="1"/>
              <a:t>vs</a:t>
            </a:r>
            <a:r>
              <a:rPr lang="en-US" sz="1800" i="0" dirty="0"/>
              <a:t> 0.8 ± 0.5, p = 0.02]. </a:t>
            </a:r>
          </a:p>
          <a:p>
            <a:r>
              <a:rPr lang="it-IT" sz="1800" i="0" dirty="0" err="1">
                <a:solidFill>
                  <a:srgbClr val="000000"/>
                </a:solidFill>
              </a:rPr>
              <a:t>These</a:t>
            </a:r>
            <a:r>
              <a:rPr lang="it-IT" sz="1800" i="0" dirty="0">
                <a:solidFill>
                  <a:srgbClr val="000000"/>
                </a:solidFill>
              </a:rPr>
              <a:t> </a:t>
            </a:r>
            <a:r>
              <a:rPr lang="it-IT" sz="1800" i="0" dirty="0" err="1">
                <a:solidFill>
                  <a:srgbClr val="000000"/>
                </a:solidFill>
              </a:rPr>
              <a:t>lesions</a:t>
            </a:r>
            <a:r>
              <a:rPr lang="it-IT" sz="1800" i="0" dirty="0">
                <a:solidFill>
                  <a:srgbClr val="000000"/>
                </a:solidFill>
              </a:rPr>
              <a:t> </a:t>
            </a:r>
            <a:r>
              <a:rPr lang="it-IT" sz="1800" i="0" dirty="0" err="1">
                <a:solidFill>
                  <a:srgbClr val="000000"/>
                </a:solidFill>
              </a:rPr>
              <a:t>were</a:t>
            </a:r>
            <a:r>
              <a:rPr lang="it-IT" sz="1800" i="0" dirty="0">
                <a:solidFill>
                  <a:srgbClr val="000000"/>
                </a:solidFill>
              </a:rPr>
              <a:t> </a:t>
            </a:r>
            <a:r>
              <a:rPr lang="it-IT" sz="1800" i="0" dirty="0" err="1">
                <a:solidFill>
                  <a:srgbClr val="000000"/>
                </a:solidFill>
              </a:rPr>
              <a:t>distributed</a:t>
            </a:r>
            <a:r>
              <a:rPr lang="it-IT" sz="1800" i="0" dirty="0">
                <a:solidFill>
                  <a:srgbClr val="000000"/>
                </a:solidFill>
              </a:rPr>
              <a:t>: </a:t>
            </a:r>
          </a:p>
          <a:p>
            <a:pPr marL="342900" indent="-342900">
              <a:buFontTx/>
              <a:buChar char="-"/>
            </a:pPr>
            <a:r>
              <a:rPr lang="it-IT" sz="1800" i="0" dirty="0" err="1">
                <a:solidFill>
                  <a:srgbClr val="000000"/>
                </a:solidFill>
              </a:rPr>
              <a:t>not</a:t>
            </a:r>
            <a:r>
              <a:rPr lang="it-IT" sz="1800" i="0" dirty="0">
                <a:solidFill>
                  <a:srgbClr val="000000"/>
                </a:solidFill>
              </a:rPr>
              <a:t> </a:t>
            </a:r>
            <a:r>
              <a:rPr lang="it-IT" sz="1800" i="0" dirty="0" err="1">
                <a:solidFill>
                  <a:srgbClr val="000000"/>
                </a:solidFill>
              </a:rPr>
              <a:t>only</a:t>
            </a:r>
            <a:r>
              <a:rPr lang="it-IT" sz="1800" i="0" dirty="0">
                <a:solidFill>
                  <a:srgbClr val="FF0000"/>
                </a:solidFill>
              </a:rPr>
              <a:t> downstream to the </a:t>
            </a:r>
            <a:r>
              <a:rPr lang="it-IT" sz="1800" i="0" dirty="0" err="1">
                <a:solidFill>
                  <a:srgbClr val="FF0000"/>
                </a:solidFill>
              </a:rPr>
              <a:t>occlusion</a:t>
            </a:r>
            <a:r>
              <a:rPr lang="it-IT" sz="1800" i="0" dirty="0">
                <a:solidFill>
                  <a:srgbClr val="FF0000"/>
                </a:solidFill>
              </a:rPr>
              <a:t> site (73.4%)</a:t>
            </a:r>
          </a:p>
          <a:p>
            <a:pPr marL="342900" indent="-342900">
              <a:buFontTx/>
              <a:buChar char="-"/>
            </a:pPr>
            <a:r>
              <a:rPr lang="it-IT" sz="1800" i="0" dirty="0" err="1">
                <a:solidFill>
                  <a:srgbClr val="000000"/>
                </a:solidFill>
              </a:rPr>
              <a:t>but</a:t>
            </a:r>
            <a:r>
              <a:rPr lang="it-IT" sz="1800" i="0" dirty="0">
                <a:solidFill>
                  <a:srgbClr val="000000"/>
                </a:solidFill>
              </a:rPr>
              <a:t> </a:t>
            </a:r>
            <a:r>
              <a:rPr lang="it-IT" sz="1800" i="0" dirty="0" err="1">
                <a:solidFill>
                  <a:srgbClr val="000000"/>
                </a:solidFill>
              </a:rPr>
              <a:t>also</a:t>
            </a:r>
            <a:r>
              <a:rPr lang="it-IT" sz="1800" i="0" dirty="0">
                <a:solidFill>
                  <a:srgbClr val="FF0000"/>
                </a:solidFill>
              </a:rPr>
              <a:t> in </a:t>
            </a:r>
            <a:r>
              <a:rPr lang="it-IT" sz="1800" i="0" dirty="0" err="1">
                <a:solidFill>
                  <a:srgbClr val="FF0000"/>
                </a:solidFill>
              </a:rPr>
              <a:t>other</a:t>
            </a:r>
            <a:r>
              <a:rPr lang="it-IT" sz="1800" i="0" dirty="0">
                <a:solidFill>
                  <a:srgbClr val="FF0000"/>
                </a:solidFill>
              </a:rPr>
              <a:t> </a:t>
            </a:r>
            <a:r>
              <a:rPr lang="it-IT" sz="1800" i="0" dirty="0" err="1">
                <a:solidFill>
                  <a:srgbClr val="FF0000"/>
                </a:solidFill>
              </a:rPr>
              <a:t>vascular</a:t>
            </a:r>
            <a:r>
              <a:rPr lang="it-IT" sz="1800" i="0" dirty="0">
                <a:solidFill>
                  <a:srgbClr val="FF0000"/>
                </a:solidFill>
              </a:rPr>
              <a:t> </a:t>
            </a:r>
            <a:r>
              <a:rPr lang="it-IT" sz="1800" i="0" dirty="0" err="1">
                <a:solidFill>
                  <a:srgbClr val="FF0000"/>
                </a:solidFill>
              </a:rPr>
              <a:t>territories</a:t>
            </a:r>
            <a:r>
              <a:rPr lang="it-IT" sz="1800" i="0" dirty="0">
                <a:solidFill>
                  <a:srgbClr val="FF0000"/>
                </a:solidFill>
              </a:rPr>
              <a:t> (26.6%)</a:t>
            </a:r>
          </a:p>
          <a:p>
            <a:r>
              <a:rPr lang="it-IT" sz="1800" i="0" dirty="0">
                <a:solidFill>
                  <a:srgbClr val="FF0000"/>
                </a:solidFill>
              </a:rPr>
              <a:t>-   </a:t>
            </a:r>
            <a:r>
              <a:rPr lang="it-IT" i="0" dirty="0" err="1">
                <a:solidFill>
                  <a:srgbClr val="000000"/>
                </a:solidFill>
              </a:rPr>
              <a:t>m</a:t>
            </a:r>
            <a:r>
              <a:rPr lang="it-IT" sz="1800" i="0" dirty="0" err="1">
                <a:solidFill>
                  <a:srgbClr val="000000"/>
                </a:solidFill>
              </a:rPr>
              <a:t>ostly</a:t>
            </a:r>
            <a:r>
              <a:rPr lang="it-IT" sz="1800" i="0" dirty="0">
                <a:solidFill>
                  <a:srgbClr val="FF0000"/>
                </a:solidFill>
              </a:rPr>
              <a:t> (65%) in </a:t>
            </a:r>
            <a:r>
              <a:rPr lang="it-IT" sz="1800" i="0" dirty="0" err="1">
                <a:solidFill>
                  <a:srgbClr val="FF0000"/>
                </a:solidFill>
              </a:rPr>
              <a:t>border</a:t>
            </a:r>
            <a:r>
              <a:rPr lang="it-IT" sz="1800" i="0" dirty="0">
                <a:solidFill>
                  <a:srgbClr val="FF0000"/>
                </a:solidFill>
              </a:rPr>
              <a:t> zone </a:t>
            </a:r>
            <a:r>
              <a:rPr lang="it-IT" sz="1800" i="0" dirty="0" err="1">
                <a:solidFill>
                  <a:srgbClr val="FF0000"/>
                </a:solidFill>
              </a:rPr>
              <a:t>areas</a:t>
            </a:r>
            <a:r>
              <a:rPr lang="it-IT" sz="1800" i="0" dirty="0">
                <a:solidFill>
                  <a:srgbClr val="FF0000"/>
                </a:solidFill>
              </a:rPr>
              <a:t>.</a:t>
            </a:r>
          </a:p>
        </p:txBody>
      </p:sp>
      <p:graphicFrame>
        <p:nvGraphicFramePr>
          <p:cNvPr id="27" name="Grafico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7343364"/>
              </p:ext>
            </p:extLst>
          </p:nvPr>
        </p:nvGraphicFramePr>
        <p:xfrm>
          <a:off x="3419872" y="681708"/>
          <a:ext cx="5328592" cy="2923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04F4622-C2F4-FE4B-935F-65C87367A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95985"/>
      </p:ext>
    </p:extLst>
  </p:cSld>
  <p:clrMapOvr>
    <a:masterClrMapping/>
  </p:clrMapOvr>
  <p:transition spd="slow" advClick="0" advTm="3442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fico 7"/>
          <p:cNvGraphicFramePr/>
          <p:nvPr>
            <p:extLst>
              <p:ext uri="{D42A27DB-BD31-4B8C-83A1-F6EECF244321}">
                <p14:modId xmlns:p14="http://schemas.microsoft.com/office/powerpoint/2010/main" val="4171012183"/>
              </p:ext>
            </p:extLst>
          </p:nvPr>
        </p:nvGraphicFramePr>
        <p:xfrm>
          <a:off x="467544" y="980728"/>
          <a:ext cx="8208912" cy="4162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395536" y="5169386"/>
            <a:ext cx="8496944" cy="707886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i="0" dirty="0">
                <a:solidFill>
                  <a:srgbClr val="000000"/>
                </a:solidFill>
              </a:rPr>
              <a:t>A </a:t>
            </a:r>
            <a:r>
              <a:rPr lang="it-IT" sz="2000" i="0" dirty="0" err="1">
                <a:solidFill>
                  <a:srgbClr val="000000"/>
                </a:solidFill>
              </a:rPr>
              <a:t>significant</a:t>
            </a:r>
            <a:r>
              <a:rPr lang="it-IT" sz="2000" i="0" dirty="0">
                <a:solidFill>
                  <a:srgbClr val="000000"/>
                </a:solidFill>
              </a:rPr>
              <a:t> </a:t>
            </a:r>
            <a:r>
              <a:rPr lang="it-IT" sz="2000" b="1" i="0" dirty="0" err="1">
                <a:solidFill>
                  <a:srgbClr val="FF0000"/>
                </a:solidFill>
              </a:rPr>
              <a:t>reduction</a:t>
            </a:r>
            <a:r>
              <a:rPr lang="it-IT" sz="2000" b="1" i="0" dirty="0">
                <a:solidFill>
                  <a:srgbClr val="FF0000"/>
                </a:solidFill>
              </a:rPr>
              <a:t> in MES </a:t>
            </a:r>
            <a:r>
              <a:rPr lang="it-IT" sz="2000" b="1" i="0" dirty="0" err="1">
                <a:solidFill>
                  <a:srgbClr val="FF0000"/>
                </a:solidFill>
              </a:rPr>
              <a:t>frequency</a:t>
            </a:r>
            <a:r>
              <a:rPr lang="it-IT" sz="2000" b="1" i="0" dirty="0">
                <a:solidFill>
                  <a:srgbClr val="FF0000"/>
                </a:solidFill>
              </a:rPr>
              <a:t> </a:t>
            </a:r>
            <a:r>
              <a:rPr lang="it-IT" sz="2000" i="0" dirty="0" err="1">
                <a:solidFill>
                  <a:srgbClr val="000000"/>
                </a:solidFill>
              </a:rPr>
              <a:t>was</a:t>
            </a:r>
            <a:r>
              <a:rPr lang="it-IT" sz="2000" i="0" dirty="0">
                <a:solidFill>
                  <a:srgbClr val="000000"/>
                </a:solidFill>
              </a:rPr>
              <a:t> </a:t>
            </a:r>
            <a:r>
              <a:rPr lang="it-IT" sz="2000" i="0" dirty="0" err="1">
                <a:solidFill>
                  <a:srgbClr val="000000"/>
                </a:solidFill>
              </a:rPr>
              <a:t>observed</a:t>
            </a:r>
            <a:r>
              <a:rPr lang="it-IT" sz="2000" i="0" dirty="0">
                <a:solidFill>
                  <a:srgbClr val="000000"/>
                </a:solidFill>
              </a:rPr>
              <a:t> </a:t>
            </a:r>
            <a:r>
              <a:rPr lang="it-IT" sz="2000" i="0" dirty="0" err="1">
                <a:solidFill>
                  <a:srgbClr val="000000"/>
                </a:solidFill>
              </a:rPr>
              <a:t>after</a:t>
            </a:r>
            <a:r>
              <a:rPr lang="it-IT" sz="2000" i="0" dirty="0">
                <a:solidFill>
                  <a:srgbClr val="000000"/>
                </a:solidFill>
              </a:rPr>
              <a:t> 2 weeks in </a:t>
            </a:r>
            <a:r>
              <a:rPr lang="it-IT" sz="2000" i="0" dirty="0" err="1">
                <a:solidFill>
                  <a:srgbClr val="000000"/>
                </a:solidFill>
              </a:rPr>
              <a:t>both</a:t>
            </a:r>
            <a:r>
              <a:rPr lang="it-IT" sz="2000" i="0" dirty="0">
                <a:solidFill>
                  <a:srgbClr val="000000"/>
                </a:solidFill>
              </a:rPr>
              <a:t> </a:t>
            </a:r>
            <a:r>
              <a:rPr lang="it-IT" sz="2000" i="0" dirty="0" err="1">
                <a:solidFill>
                  <a:srgbClr val="000000"/>
                </a:solidFill>
              </a:rPr>
              <a:t>groups</a:t>
            </a:r>
            <a:r>
              <a:rPr lang="it-IT" sz="2000" i="0" dirty="0">
                <a:solidFill>
                  <a:srgbClr val="000000"/>
                </a:solidFill>
              </a:rPr>
              <a:t> (55.2% vs 65.4%), with no </a:t>
            </a:r>
            <a:r>
              <a:rPr lang="it-IT" sz="2000" i="0" dirty="0" err="1">
                <a:solidFill>
                  <a:srgbClr val="000000"/>
                </a:solidFill>
              </a:rPr>
              <a:t>final</a:t>
            </a:r>
            <a:r>
              <a:rPr lang="it-IT" sz="2000" i="0" dirty="0">
                <a:solidFill>
                  <a:srgbClr val="000000"/>
                </a:solidFill>
              </a:rPr>
              <a:t> </a:t>
            </a:r>
            <a:r>
              <a:rPr lang="it-IT" sz="2000" i="0" dirty="0" err="1">
                <a:solidFill>
                  <a:srgbClr val="000000"/>
                </a:solidFill>
              </a:rPr>
              <a:t>residual</a:t>
            </a:r>
            <a:r>
              <a:rPr lang="it-IT" sz="2000" i="0" dirty="0">
                <a:solidFill>
                  <a:srgbClr val="000000"/>
                </a:solidFill>
              </a:rPr>
              <a:t> </a:t>
            </a:r>
            <a:r>
              <a:rPr lang="it-IT" sz="2000" i="0" dirty="0" err="1">
                <a:solidFill>
                  <a:srgbClr val="000000"/>
                </a:solidFill>
              </a:rPr>
              <a:t>difference</a:t>
            </a:r>
            <a:r>
              <a:rPr lang="it-IT" sz="2000" i="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CasellaDiTesto 17"/>
          <p:cNvSpPr txBox="1">
            <a:spLocks noChangeArrowheads="1"/>
          </p:cNvSpPr>
          <p:nvPr/>
        </p:nvSpPr>
        <p:spPr bwMode="auto">
          <a:xfrm>
            <a:off x="946398" y="188640"/>
            <a:ext cx="75860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2800" b="1" i="0" dirty="0"/>
              <a:t>TCD MONITORING AT 2 WEEKS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835654" y="1087576"/>
            <a:ext cx="3200842" cy="1200329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0" b="1" dirty="0">
                <a:solidFill>
                  <a:srgbClr val="000000"/>
                </a:solidFill>
                <a:latin typeface="+mn-lt"/>
              </a:rPr>
              <a:t>20*</a:t>
            </a:r>
            <a:r>
              <a:rPr lang="it-IT" sz="1800" dirty="0">
                <a:solidFill>
                  <a:srgbClr val="000000"/>
                </a:solidFill>
                <a:latin typeface="+mn-lt"/>
              </a:rPr>
              <a:t> out of 26 </a:t>
            </a:r>
            <a:r>
              <a:rPr lang="it-IT" sz="1800" dirty="0" err="1">
                <a:solidFill>
                  <a:srgbClr val="000000"/>
                </a:solidFill>
                <a:latin typeface="+mn-lt"/>
              </a:rPr>
              <a:t>pts</a:t>
            </a:r>
            <a:r>
              <a:rPr lang="it-IT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+mn-lt"/>
              </a:rPr>
              <a:t>underwent</a:t>
            </a:r>
            <a:r>
              <a:rPr lang="it-IT" sz="1800" dirty="0">
                <a:solidFill>
                  <a:srgbClr val="000000"/>
                </a:solidFill>
                <a:latin typeface="+mn-lt"/>
              </a:rPr>
              <a:t> a </a:t>
            </a:r>
            <a:r>
              <a:rPr lang="it-IT" sz="1800" dirty="0" err="1">
                <a:solidFill>
                  <a:srgbClr val="000000"/>
                </a:solidFill>
                <a:latin typeface="+mn-lt"/>
              </a:rPr>
              <a:t>second</a:t>
            </a:r>
            <a:r>
              <a:rPr lang="it-IT" sz="1800" dirty="0">
                <a:solidFill>
                  <a:srgbClr val="000000"/>
                </a:solidFill>
                <a:latin typeface="+mn-lt"/>
              </a:rPr>
              <a:t> TCD </a:t>
            </a:r>
            <a:r>
              <a:rPr lang="it-IT" sz="1800" dirty="0" err="1">
                <a:solidFill>
                  <a:srgbClr val="000000"/>
                </a:solidFill>
                <a:latin typeface="+mn-lt"/>
              </a:rPr>
              <a:t>monitoring</a:t>
            </a:r>
            <a:r>
              <a:rPr lang="it-IT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+mn-lt"/>
              </a:rPr>
              <a:t>after</a:t>
            </a:r>
            <a:r>
              <a:rPr lang="it-IT" sz="1800" dirty="0">
                <a:solidFill>
                  <a:srgbClr val="000000"/>
                </a:solidFill>
                <a:latin typeface="+mn-lt"/>
              </a:rPr>
              <a:t> 2 weeks from the </a:t>
            </a:r>
            <a:r>
              <a:rPr lang="it-IT" sz="1800" dirty="0" err="1">
                <a:solidFill>
                  <a:srgbClr val="000000"/>
                </a:solidFill>
                <a:latin typeface="+mn-lt"/>
              </a:rPr>
              <a:t>beginning</a:t>
            </a:r>
            <a:r>
              <a:rPr lang="it-IT" sz="1800" dirty="0">
                <a:solidFill>
                  <a:srgbClr val="000000"/>
                </a:solidFill>
                <a:latin typeface="+mn-lt"/>
              </a:rPr>
              <a:t> of </a:t>
            </a:r>
            <a:r>
              <a:rPr lang="it-IT" sz="1800" dirty="0" err="1">
                <a:solidFill>
                  <a:srgbClr val="000000"/>
                </a:solidFill>
                <a:latin typeface="+mn-lt"/>
              </a:rPr>
              <a:t>antithrombotic</a:t>
            </a:r>
            <a:r>
              <a:rPr lang="it-IT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+mn-lt"/>
              </a:rPr>
              <a:t>therapy</a:t>
            </a:r>
            <a:endParaRPr lang="it-IT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868144" y="3985900"/>
            <a:ext cx="320084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/>
              <a:t>* 4 </a:t>
            </a:r>
            <a:r>
              <a:rPr lang="it-IT" sz="1400" dirty="0" err="1"/>
              <a:t>pts</a:t>
            </a:r>
            <a:r>
              <a:rPr lang="it-IT" sz="1400" dirty="0"/>
              <a:t> </a:t>
            </a:r>
            <a:r>
              <a:rPr lang="it-IT" sz="1400" dirty="0" err="1"/>
              <a:t>died</a:t>
            </a:r>
            <a:r>
              <a:rPr lang="it-IT" sz="1400" dirty="0"/>
              <a:t> and 2 </a:t>
            </a:r>
            <a:r>
              <a:rPr lang="it-IT" sz="1400" dirty="0" err="1"/>
              <a:t>were</a:t>
            </a:r>
            <a:r>
              <a:rPr lang="it-IT" sz="1400" dirty="0"/>
              <a:t> </a:t>
            </a:r>
            <a:r>
              <a:rPr lang="it-IT" sz="1400" dirty="0" err="1"/>
              <a:t>transferred</a:t>
            </a:r>
            <a:r>
              <a:rPr lang="it-IT" sz="1400" dirty="0"/>
              <a:t> to </a:t>
            </a:r>
            <a:r>
              <a:rPr lang="it-IT" sz="1400" dirty="0" err="1"/>
              <a:t>another</a:t>
            </a:r>
            <a:r>
              <a:rPr lang="it-IT" sz="1400" dirty="0"/>
              <a:t> hospital</a:t>
            </a:r>
            <a:endParaRPr lang="it-IT" sz="11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259E955-5F80-1D4C-A93D-1EB7E0743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15214"/>
      </p:ext>
    </p:extLst>
  </p:cSld>
  <p:clrMapOvr>
    <a:masterClrMapping/>
  </p:clrMapOvr>
  <p:transition spd="slow" advTm="3007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17"/>
          <p:cNvSpPr txBox="1">
            <a:spLocks noChangeArrowheads="1"/>
          </p:cNvSpPr>
          <p:nvPr/>
        </p:nvSpPr>
        <p:spPr bwMode="auto">
          <a:xfrm>
            <a:off x="0" y="15007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2400" b="1" i="0" dirty="0"/>
              <a:t>MES REDUCTION WITH ANTITHROMBOTICS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601715"/>
              </p:ext>
            </p:extLst>
          </p:nvPr>
        </p:nvGraphicFramePr>
        <p:xfrm>
          <a:off x="658365" y="476672"/>
          <a:ext cx="7874075" cy="48801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4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4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5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314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200" kern="150" dirty="0">
                          <a:solidFill>
                            <a:srgbClr val="000066"/>
                          </a:solidFill>
                          <a:effectLst/>
                        </a:rPr>
                        <a:t> </a:t>
                      </a:r>
                      <a:endParaRPr lang="it-IT" sz="1200" kern="15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 kern="150" dirty="0" err="1">
                          <a:solidFill>
                            <a:srgbClr val="000066"/>
                          </a:solidFill>
                          <a:effectLst/>
                        </a:rPr>
                        <a:t>Number</a:t>
                      </a:r>
                      <a:r>
                        <a:rPr lang="it-IT" sz="1600" kern="150" baseline="0" dirty="0">
                          <a:solidFill>
                            <a:srgbClr val="000066"/>
                          </a:solidFill>
                          <a:effectLst/>
                        </a:rPr>
                        <a:t> of </a:t>
                      </a:r>
                      <a:r>
                        <a:rPr lang="it-IT" sz="1600" kern="150" baseline="0" dirty="0" err="1">
                          <a:solidFill>
                            <a:srgbClr val="000066"/>
                          </a:solidFill>
                          <a:effectLst/>
                        </a:rPr>
                        <a:t>Pts</a:t>
                      </a:r>
                      <a:endParaRPr lang="it-IT" sz="1600" kern="150" baseline="0" dirty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 kern="150" dirty="0">
                          <a:solidFill>
                            <a:srgbClr val="000066"/>
                          </a:solidFill>
                          <a:effectLst/>
                        </a:rPr>
                        <a:t> (% </a:t>
                      </a:r>
                      <a:r>
                        <a:rPr lang="it-IT" sz="1600" kern="150" dirty="0" err="1">
                          <a:solidFill>
                            <a:srgbClr val="000066"/>
                          </a:solidFill>
                          <a:effectLst/>
                        </a:rPr>
                        <a:t>pts</a:t>
                      </a:r>
                      <a:r>
                        <a:rPr lang="it-IT" sz="1600" kern="150" baseline="0" dirty="0">
                          <a:solidFill>
                            <a:srgbClr val="000066"/>
                          </a:solidFill>
                          <a:effectLst/>
                        </a:rPr>
                        <a:t> </a:t>
                      </a:r>
                      <a:r>
                        <a:rPr lang="it-IT" sz="1600" kern="150" baseline="0" dirty="0" err="1">
                          <a:solidFill>
                            <a:srgbClr val="000066"/>
                          </a:solidFill>
                          <a:effectLst/>
                        </a:rPr>
                        <a:t>monitored</a:t>
                      </a:r>
                      <a:r>
                        <a:rPr lang="it-IT" sz="1600" kern="150" dirty="0">
                          <a:solidFill>
                            <a:srgbClr val="000066"/>
                          </a:solidFill>
                          <a:effectLst/>
                        </a:rPr>
                        <a:t>)</a:t>
                      </a:r>
                      <a:endParaRPr lang="it-IT" sz="1600" kern="15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600" kern="150" dirty="0">
                          <a:solidFill>
                            <a:srgbClr val="000066"/>
                          </a:solidFill>
                          <a:effectLst/>
                        </a:rPr>
                        <a:t>∆ MES</a:t>
                      </a:r>
                      <a:r>
                        <a:rPr lang="it-IT" sz="1600" kern="150" baseline="0" dirty="0">
                          <a:solidFill>
                            <a:srgbClr val="000066"/>
                          </a:solidFill>
                          <a:effectLst/>
                        </a:rPr>
                        <a:t> </a:t>
                      </a:r>
                      <a:r>
                        <a:rPr lang="it-IT" sz="1600" kern="150" baseline="0" dirty="0" err="1">
                          <a:solidFill>
                            <a:srgbClr val="000066"/>
                          </a:solidFill>
                          <a:effectLst/>
                        </a:rPr>
                        <a:t>reduction</a:t>
                      </a:r>
                      <a:r>
                        <a:rPr lang="it-IT" sz="1600" kern="150" dirty="0">
                          <a:solidFill>
                            <a:srgbClr val="000066"/>
                          </a:solidFill>
                          <a:effectLst/>
                        </a:rPr>
                        <a:t> (±DS)</a:t>
                      </a:r>
                      <a:endParaRPr lang="it-IT" sz="1600" kern="15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023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solidFill>
                            <a:srgbClr val="000066"/>
                          </a:solidFill>
                          <a:effectLst/>
                        </a:rPr>
                        <a:t>No </a:t>
                      </a:r>
                      <a:r>
                        <a:rPr lang="it-IT" sz="1400" kern="150" dirty="0" err="1">
                          <a:solidFill>
                            <a:srgbClr val="000066"/>
                          </a:solidFill>
                          <a:effectLst/>
                        </a:rPr>
                        <a:t>therapy</a:t>
                      </a:r>
                      <a:r>
                        <a:rPr lang="it-IT" sz="1400" kern="150" dirty="0">
                          <a:solidFill>
                            <a:srgbClr val="000066"/>
                          </a:solidFill>
                          <a:effectLst/>
                        </a:rPr>
                        <a:t> </a:t>
                      </a:r>
                      <a:r>
                        <a:rPr lang="it-IT" sz="1400" kern="150" dirty="0">
                          <a:solidFill>
                            <a:srgbClr val="000066"/>
                          </a:solidFill>
                          <a:effectLst/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r>
                        <a:rPr lang="it-IT" sz="1400" kern="150" dirty="0" err="1">
                          <a:solidFill>
                            <a:srgbClr val="000066"/>
                          </a:solidFill>
                          <a:effectLst/>
                        </a:rPr>
                        <a:t>Antiplatelets</a:t>
                      </a:r>
                      <a:endParaRPr lang="it-IT" sz="1600" kern="15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2000" kern="150" dirty="0">
                          <a:effectLst/>
                        </a:rPr>
                        <a:t>9 (45.0%)</a:t>
                      </a:r>
                      <a:endParaRPr lang="it-IT" sz="2000" kern="15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2000" kern="150" dirty="0">
                          <a:effectLst/>
                        </a:rPr>
                        <a:t>- 48.7 (±7.2)</a:t>
                      </a:r>
                      <a:endParaRPr lang="it-IT" sz="2000" kern="15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>
                    <a:solidFill>
                      <a:srgbClr val="CCFFCC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02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kern="150" dirty="0">
                          <a:solidFill>
                            <a:srgbClr val="000066"/>
                          </a:solidFill>
                          <a:effectLst/>
                        </a:rPr>
                        <a:t>No </a:t>
                      </a:r>
                      <a:r>
                        <a:rPr lang="it-IT" sz="1400" kern="150" dirty="0" err="1">
                          <a:solidFill>
                            <a:srgbClr val="000066"/>
                          </a:solidFill>
                          <a:effectLst/>
                        </a:rPr>
                        <a:t>therapy</a:t>
                      </a:r>
                      <a:r>
                        <a:rPr lang="it-IT" sz="1400" kern="150" dirty="0">
                          <a:solidFill>
                            <a:srgbClr val="000066"/>
                          </a:solidFill>
                          <a:effectLst/>
                        </a:rPr>
                        <a:t>    </a:t>
                      </a:r>
                      <a:r>
                        <a:rPr lang="it-IT" sz="1400" kern="150" dirty="0">
                          <a:solidFill>
                            <a:srgbClr val="000066"/>
                          </a:solidFill>
                          <a:effectLst/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r>
                        <a:rPr lang="it-IT" sz="1400" kern="150" baseline="0" dirty="0">
                          <a:solidFill>
                            <a:srgbClr val="000066"/>
                          </a:solidFill>
                          <a:effectLst/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 </a:t>
                      </a:r>
                      <a:r>
                        <a:rPr lang="it-IT" sz="1400" kern="150" dirty="0" err="1">
                          <a:solidFill>
                            <a:srgbClr val="000066"/>
                          </a:solidFill>
                          <a:effectLst/>
                        </a:rPr>
                        <a:t>NOACs</a:t>
                      </a:r>
                      <a:endParaRPr lang="it-IT" sz="1600" kern="15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2000" kern="150" dirty="0">
                          <a:effectLst/>
                        </a:rPr>
                        <a:t>5 (25.0%)</a:t>
                      </a:r>
                      <a:endParaRPr lang="it-IT" sz="2000" kern="15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2000" kern="150" dirty="0">
                          <a:effectLst/>
                        </a:rPr>
                        <a:t>- 68.2 (±12.5)</a:t>
                      </a:r>
                      <a:endParaRPr lang="it-IT" sz="2000" kern="15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>
                    <a:solidFill>
                      <a:srgbClr val="CCFFCC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6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kern="150" dirty="0" err="1">
                          <a:solidFill>
                            <a:srgbClr val="000066"/>
                          </a:solidFill>
                          <a:effectLst/>
                        </a:rPr>
                        <a:t>Antiplatelets</a:t>
                      </a:r>
                      <a:r>
                        <a:rPr lang="it-IT" sz="1400" kern="150" dirty="0">
                          <a:solidFill>
                            <a:srgbClr val="000066"/>
                          </a:solidFill>
                          <a:effectLst/>
                        </a:rPr>
                        <a:t> </a:t>
                      </a:r>
                      <a:r>
                        <a:rPr lang="it-IT" sz="1400" kern="150" dirty="0">
                          <a:solidFill>
                            <a:srgbClr val="000066"/>
                          </a:solidFill>
                          <a:effectLst/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 </a:t>
                      </a:r>
                      <a:r>
                        <a:rPr lang="it-IT" sz="1400" kern="150" dirty="0" err="1">
                          <a:solidFill>
                            <a:srgbClr val="000066"/>
                          </a:solidFill>
                          <a:effectLst/>
                        </a:rPr>
                        <a:t>NOACs</a:t>
                      </a:r>
                      <a:endParaRPr lang="it-IT" sz="1600" kern="15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2000" kern="150" dirty="0">
                          <a:effectLst/>
                        </a:rPr>
                        <a:t>3 (15.0%)</a:t>
                      </a:r>
                      <a:endParaRPr lang="it-IT" sz="2000" kern="15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2000" kern="150" dirty="0">
                          <a:effectLst/>
                        </a:rPr>
                        <a:t>- 42.7 (±9.4)</a:t>
                      </a:r>
                      <a:endParaRPr lang="it-IT" sz="2000" kern="15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>
                    <a:solidFill>
                      <a:srgbClr val="CCFFCC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023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1400" kern="150" dirty="0" err="1">
                          <a:solidFill>
                            <a:srgbClr val="000066"/>
                          </a:solidFill>
                          <a:effectLst/>
                        </a:rPr>
                        <a:t>Warfarin</a:t>
                      </a:r>
                      <a:r>
                        <a:rPr lang="it-IT" sz="1400" kern="150" dirty="0">
                          <a:solidFill>
                            <a:srgbClr val="000066"/>
                          </a:solidFill>
                          <a:effectLst/>
                        </a:rPr>
                        <a:t> </a:t>
                      </a:r>
                      <a:r>
                        <a:rPr lang="it-IT" sz="1400" kern="150" dirty="0">
                          <a:solidFill>
                            <a:srgbClr val="000066"/>
                          </a:solidFill>
                          <a:effectLst/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</a:t>
                      </a:r>
                      <a:r>
                        <a:rPr lang="it-IT" sz="1400" b="1" kern="150" dirty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</a:t>
                      </a:r>
                      <a:r>
                        <a:rPr lang="it-IT" sz="1400" kern="150" dirty="0" err="1">
                          <a:solidFill>
                            <a:srgbClr val="000066"/>
                          </a:solidFill>
                          <a:effectLst/>
                        </a:rPr>
                        <a:t>NOACs</a:t>
                      </a:r>
                      <a:endParaRPr lang="it-IT" sz="1600" kern="15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2000" kern="150" dirty="0">
                          <a:effectLst/>
                        </a:rPr>
                        <a:t>3 (15.0%)</a:t>
                      </a:r>
                      <a:endParaRPr lang="it-IT" sz="2000" kern="15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it-IT" sz="2000" kern="150" dirty="0">
                          <a:effectLst/>
                        </a:rPr>
                        <a:t>- 50.5 (±7.6)</a:t>
                      </a:r>
                      <a:endParaRPr lang="it-IT" sz="2000" kern="15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>
                    <a:solidFill>
                      <a:srgbClr val="CCFFCC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" name="Gruppo 3"/>
          <p:cNvGrpSpPr/>
          <p:nvPr/>
        </p:nvGrpSpPr>
        <p:grpSpPr>
          <a:xfrm>
            <a:off x="6137844" y="2924944"/>
            <a:ext cx="2253078" cy="2304256"/>
            <a:chOff x="5993829" y="3645024"/>
            <a:chExt cx="2253078" cy="2304256"/>
          </a:xfrm>
        </p:grpSpPr>
        <p:sp>
          <p:nvSpPr>
            <p:cNvPr id="3" name="Rettangolo arrotondato 2"/>
            <p:cNvSpPr/>
            <p:nvPr/>
          </p:nvSpPr>
          <p:spPr>
            <a:xfrm>
              <a:off x="6012160" y="3645024"/>
              <a:ext cx="2232248" cy="50405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arrotondato 5"/>
            <p:cNvSpPr/>
            <p:nvPr/>
          </p:nvSpPr>
          <p:spPr>
            <a:xfrm>
              <a:off x="6014659" y="4581128"/>
              <a:ext cx="2232248" cy="50405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arrotondato 6"/>
            <p:cNvSpPr/>
            <p:nvPr/>
          </p:nvSpPr>
          <p:spPr>
            <a:xfrm>
              <a:off x="5993829" y="5517232"/>
              <a:ext cx="2232248" cy="43204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" name="CasellaDiTesto 9"/>
          <p:cNvSpPr txBox="1"/>
          <p:nvPr/>
        </p:nvSpPr>
        <p:spPr>
          <a:xfrm>
            <a:off x="576064" y="5445224"/>
            <a:ext cx="8028384" cy="584776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i="0" dirty="0">
                <a:solidFill>
                  <a:srgbClr val="FF0000"/>
                </a:solidFill>
              </a:rPr>
              <a:t>A </a:t>
            </a:r>
            <a:r>
              <a:rPr lang="it-IT" sz="1600" i="0" dirty="0" err="1">
                <a:solidFill>
                  <a:srgbClr val="FF0000"/>
                </a:solidFill>
              </a:rPr>
              <a:t>significant</a:t>
            </a:r>
            <a:r>
              <a:rPr lang="it-IT" sz="1600" i="0" dirty="0">
                <a:solidFill>
                  <a:srgbClr val="FF0000"/>
                </a:solidFill>
              </a:rPr>
              <a:t> </a:t>
            </a:r>
            <a:r>
              <a:rPr lang="it-IT" sz="1600" b="1" i="0" dirty="0">
                <a:solidFill>
                  <a:srgbClr val="FF0000"/>
                </a:solidFill>
              </a:rPr>
              <a:t>MES </a:t>
            </a:r>
            <a:r>
              <a:rPr lang="it-IT" sz="1600" b="1" i="0" dirty="0" err="1">
                <a:solidFill>
                  <a:srgbClr val="FF0000"/>
                </a:solidFill>
              </a:rPr>
              <a:t>reduction</a:t>
            </a:r>
            <a:r>
              <a:rPr lang="it-IT" sz="1600" b="1" i="0" dirty="0">
                <a:solidFill>
                  <a:srgbClr val="FF0000"/>
                </a:solidFill>
              </a:rPr>
              <a:t> </a:t>
            </a:r>
            <a:r>
              <a:rPr lang="it-IT" sz="1600" b="1" i="0" dirty="0" err="1">
                <a:solidFill>
                  <a:srgbClr val="FF0000"/>
                </a:solidFill>
              </a:rPr>
              <a:t>was</a:t>
            </a:r>
            <a:r>
              <a:rPr lang="it-IT" sz="1600" b="1" i="0" dirty="0">
                <a:solidFill>
                  <a:srgbClr val="FF0000"/>
                </a:solidFill>
              </a:rPr>
              <a:t> </a:t>
            </a:r>
            <a:r>
              <a:rPr lang="it-IT" sz="1600" b="1" i="0" dirty="0" err="1">
                <a:solidFill>
                  <a:srgbClr val="FF0000"/>
                </a:solidFill>
              </a:rPr>
              <a:t>observed</a:t>
            </a:r>
            <a:r>
              <a:rPr lang="it-IT" sz="1600" b="1" i="0" dirty="0">
                <a:solidFill>
                  <a:srgbClr val="FF0000"/>
                </a:solidFill>
              </a:rPr>
              <a:t> in </a:t>
            </a:r>
            <a:r>
              <a:rPr lang="it-IT" sz="1600" b="1" i="0" dirty="0" err="1">
                <a:solidFill>
                  <a:srgbClr val="FF0000"/>
                </a:solidFill>
              </a:rPr>
              <a:t>all</a:t>
            </a:r>
            <a:r>
              <a:rPr lang="it-IT" sz="1600" b="1" i="0" dirty="0">
                <a:solidFill>
                  <a:srgbClr val="FF0000"/>
                </a:solidFill>
              </a:rPr>
              <a:t> </a:t>
            </a:r>
            <a:r>
              <a:rPr lang="it-IT" sz="1600" b="1" i="0" dirty="0" err="1">
                <a:solidFill>
                  <a:srgbClr val="FF0000"/>
                </a:solidFill>
              </a:rPr>
              <a:t>patients</a:t>
            </a:r>
            <a:r>
              <a:rPr lang="it-IT" sz="1600" b="1" i="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it-IT" sz="1600" i="0" dirty="0">
                <a:solidFill>
                  <a:srgbClr val="FF0000"/>
                </a:solidFill>
              </a:rPr>
              <a:t>(</a:t>
            </a:r>
            <a:r>
              <a:rPr lang="it-IT" sz="1600" i="0" dirty="0" err="1">
                <a:solidFill>
                  <a:srgbClr val="FF0000"/>
                </a:solidFill>
              </a:rPr>
              <a:t>mean</a:t>
            </a:r>
            <a:r>
              <a:rPr lang="it-IT" sz="1600" i="0" dirty="0">
                <a:solidFill>
                  <a:srgbClr val="FF0000"/>
                </a:solidFill>
              </a:rPr>
              <a:t> </a:t>
            </a:r>
            <a:r>
              <a:rPr lang="it-IT" sz="1600" i="0" dirty="0" err="1">
                <a:solidFill>
                  <a:srgbClr val="FF0000"/>
                </a:solidFill>
              </a:rPr>
              <a:t>reduction</a:t>
            </a:r>
            <a:r>
              <a:rPr lang="it-IT" sz="1600" i="0" dirty="0">
                <a:solidFill>
                  <a:srgbClr val="FF0000"/>
                </a:solidFill>
              </a:rPr>
              <a:t>: 55.3%), more </a:t>
            </a:r>
            <a:r>
              <a:rPr lang="it-IT" sz="1600" i="0" dirty="0" err="1">
                <a:solidFill>
                  <a:srgbClr val="FF0000"/>
                </a:solidFill>
              </a:rPr>
              <a:t>noticeable</a:t>
            </a:r>
            <a:r>
              <a:rPr lang="it-IT" sz="1600" i="0" dirty="0">
                <a:solidFill>
                  <a:srgbClr val="FF0000"/>
                </a:solidFill>
              </a:rPr>
              <a:t> with </a:t>
            </a:r>
            <a:r>
              <a:rPr lang="it-IT" sz="1600" i="0" dirty="0" err="1">
                <a:solidFill>
                  <a:srgbClr val="FF0000"/>
                </a:solidFill>
              </a:rPr>
              <a:t>NOACs</a:t>
            </a:r>
            <a:r>
              <a:rPr lang="it-IT" sz="1600" i="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24EF3D6-D562-3E46-A1E2-3FA00B608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85123"/>
      </p:ext>
    </p:extLst>
  </p:cSld>
  <p:clrMapOvr>
    <a:masterClrMapping/>
  </p:clrMapOvr>
  <p:transition spd="slow" advTm="1843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Utente\Downloads\IMG-20170522-WA0020.jpg"/>
          <p:cNvPicPr>
            <a:picLocks noChangeAspect="1" noChangeArrowheads="1"/>
          </p:cNvPicPr>
          <p:nvPr/>
        </p:nvPicPr>
        <p:blipFill>
          <a:blip r:embed="rId5" cstate="print"/>
          <a:srcRect l="10156" r="7812"/>
          <a:stretch>
            <a:fillRect/>
          </a:stretch>
        </p:blipFill>
        <p:spPr bwMode="auto">
          <a:xfrm>
            <a:off x="1475656" y="1628800"/>
            <a:ext cx="3024336" cy="2199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107504" y="4437112"/>
            <a:ext cx="8928992" cy="1631216"/>
          </a:xfrm>
          <a:prstGeom prst="rect">
            <a:avLst/>
          </a:prstGeom>
          <a:solidFill>
            <a:srgbClr val="D9D9D9"/>
          </a:solidFill>
        </p:spPr>
        <p:txBody>
          <a:bodyPr wrap="square">
            <a:spAutoFit/>
          </a:bodyPr>
          <a:lstStyle/>
          <a:p>
            <a:r>
              <a:rPr lang="en-US" sz="2000" i="0" dirty="0"/>
              <a:t>MES monitoring in stroke patients after EVT: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i="0" dirty="0">
                <a:solidFill>
                  <a:srgbClr val="FF0000"/>
                </a:solidFill>
              </a:rPr>
              <a:t>provides useful prognostic information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i="0" dirty="0">
                <a:solidFill>
                  <a:srgbClr val="FF0000"/>
                </a:solidFill>
              </a:rPr>
              <a:t>sheds light on the lack of clinical improvement despite successful recanalization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i="0" dirty="0">
                <a:solidFill>
                  <a:srgbClr val="FF0000"/>
                </a:solidFill>
              </a:rPr>
              <a:t>might guide medical treatment in higher risk patients </a:t>
            </a:r>
            <a:r>
              <a:rPr lang="en-US" sz="1600" i="0" dirty="0">
                <a:solidFill>
                  <a:srgbClr val="FF0000"/>
                </a:solidFill>
              </a:rPr>
              <a:t>(DOACs?)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24003" r="4629"/>
          <a:stretch/>
        </p:blipFill>
        <p:spPr>
          <a:xfrm>
            <a:off x="243821" y="116632"/>
            <a:ext cx="8720667" cy="1279753"/>
          </a:xfrm>
          <a:prstGeom prst="rect">
            <a:avLst/>
          </a:prstGeom>
          <a:ln w="38100" cmpd="sng">
            <a:solidFill>
              <a:srgbClr val="00009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076056" y="112474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1200" dirty="0"/>
              <a:t>World </a:t>
            </a:r>
            <a:r>
              <a:rPr lang="de-DE" sz="1200" dirty="0" err="1"/>
              <a:t>Neurosurg</a:t>
            </a:r>
            <a:r>
              <a:rPr lang="de-DE" sz="1200" dirty="0"/>
              <a:t>. 2018 Feb;110:e882-e889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35496" y="4077072"/>
            <a:ext cx="3052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/>
              <a:t>STUDY CONCLUSIONS</a:t>
            </a:r>
          </a:p>
        </p:txBody>
      </p:sp>
      <p:pic>
        <p:nvPicPr>
          <p:cNvPr id="9" name="Picture 8" descr="PMC1896179_1745-6215-8-15-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56792"/>
            <a:ext cx="2507076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DB7DFE4-B522-DA4F-924A-4EE6DE0F8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20985"/>
      </p:ext>
    </p:extLst>
  </p:cSld>
  <p:clrMapOvr>
    <a:masterClrMapping/>
  </p:clrMapOvr>
  <p:transition spd="slow" advClick="0" advTm="1818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29861"/>
          <a:stretch/>
        </p:blipFill>
        <p:spPr>
          <a:xfrm>
            <a:off x="72008" y="44624"/>
            <a:ext cx="9036496" cy="211832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2204864"/>
            <a:ext cx="3457169" cy="38884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39952" y="4149080"/>
            <a:ext cx="4716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MES Detection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The presence and rate of MES were assessed by: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30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of TCD bilateral Monitoring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within 72 hours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thrombectomy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Patients with ≥1 MES detected were assigned 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the MES-positive group.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86200" y="2239704"/>
            <a:ext cx="49502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Eligible Patients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- Large vessel occlusion of the proximal MCA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(main trunk or first-order branch) or TICA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- ≥18 years of age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mTICI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 Grade 2b-3 after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thrombectomy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0324" y="5816297"/>
            <a:ext cx="1882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Stroke 2020;51:154-161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B8C7488-0C45-904C-B0EA-F6A2BC3AC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55708"/>
      </p:ext>
    </p:extLst>
  </p:cSld>
  <p:clrMapOvr>
    <a:masterClrMapping/>
  </p:clrMapOvr>
  <p:transition spd="slow" advTm="1317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sz="3600" b="1" dirty="0"/>
              <a:t>MICROEMBOLI DETECTION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5780" y="1052736"/>
            <a:ext cx="368377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0000"/>
                </a:solidFill>
                <a:latin typeface="Tahoma" charset="0"/>
              </a:rPr>
              <a:t>Stationary TCD Monitoring</a:t>
            </a:r>
          </a:p>
          <a:p>
            <a:r>
              <a:rPr lang="en-US" sz="1600" b="1" i="1" dirty="0">
                <a:solidFill>
                  <a:srgbClr val="000000"/>
                </a:solidFill>
                <a:latin typeface="Tahoma" charset="0"/>
              </a:rPr>
              <a:t>         - 1 hour Monitoring -</a:t>
            </a:r>
          </a:p>
          <a:p>
            <a:endParaRPr lang="en-US" sz="1600" b="1" i="1" dirty="0">
              <a:solidFill>
                <a:srgbClr val="000000"/>
              </a:solidFill>
              <a:latin typeface="Tahoma" charset="0"/>
            </a:endParaRPr>
          </a:p>
        </p:txBody>
      </p:sp>
      <p:pic>
        <p:nvPicPr>
          <p:cNvPr id="8" name="Picture 7" descr="F1.larg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r="3718" b="52987"/>
          <a:stretch/>
        </p:blipFill>
        <p:spPr>
          <a:xfrm>
            <a:off x="4283970" y="1988840"/>
            <a:ext cx="4896544" cy="337993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988840"/>
            <a:ext cx="454658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7" y="5517232"/>
            <a:ext cx="319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000000"/>
                </a:solidFill>
                <a:latin typeface="Tahoma" charset="0"/>
              </a:rPr>
              <a:t>MCA most frequently studied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68898" y="5517232"/>
            <a:ext cx="379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000000"/>
                </a:solidFill>
                <a:latin typeface="Tahoma" charset="0"/>
              </a:rPr>
              <a:t>MES detection also through the BA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0536BC1-D0DE-F146-8F3B-629320327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02473"/>
      </p:ext>
    </p:extLst>
  </p:cSld>
  <p:clrMapOvr>
    <a:masterClrMapping/>
  </p:clrMapOvr>
  <p:transition spd="slow" advTm="1314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460952"/>
            <a:ext cx="4572000" cy="3416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RESULTS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MES Rate: 43 of 111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patients (39%).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charset="0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MES Range: 1-21 counts/h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solidFill>
                  <a:srgbClr val="FF0000"/>
                </a:solidFill>
              </a:rPr>
              <a:t>MES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Median: 4 counts/h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i="0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Bilateral MES: 23%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MES rate and Stroke Subtype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: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69% in symptomatic carotid stenosis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31%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cardioembolism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70324" y="5816297"/>
            <a:ext cx="1882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Stroke 2020;51:154-161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046B4CE-DC58-E241-8A0B-9C0C554933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861"/>
          <a:stretch/>
        </p:blipFill>
        <p:spPr>
          <a:xfrm>
            <a:off x="72008" y="44624"/>
            <a:ext cx="9036496" cy="211832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6168A3-ACBA-9D48-9A80-F3B5C7795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47699"/>
      </p:ext>
    </p:extLst>
  </p:cSld>
  <p:clrMapOvr>
    <a:masterClrMapping/>
  </p:clrMapOvr>
  <p:transition spd="slow" advTm="2803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36096" y="3284984"/>
            <a:ext cx="3622104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RESULTS</a:t>
            </a:r>
          </a:p>
          <a:p>
            <a:pPr>
              <a:defRPr/>
            </a:pPr>
            <a:r>
              <a:rPr lang="it-IT" i="0" dirty="0">
                <a:solidFill>
                  <a:srgbClr val="FF0000"/>
                </a:solidFill>
              </a:rPr>
              <a:t>MES </a:t>
            </a:r>
            <a:r>
              <a:rPr lang="it-IT" i="0" dirty="0" err="1">
                <a:solidFill>
                  <a:srgbClr val="FF0000"/>
                </a:solidFill>
              </a:rPr>
              <a:t>did</a:t>
            </a:r>
            <a:r>
              <a:rPr lang="it-IT" i="0" dirty="0">
                <a:solidFill>
                  <a:srgbClr val="FF0000"/>
                </a:solidFill>
              </a:rPr>
              <a:t> </a:t>
            </a:r>
            <a:r>
              <a:rPr lang="it-IT" i="0" dirty="0" err="1">
                <a:solidFill>
                  <a:srgbClr val="FF0000"/>
                </a:solidFill>
              </a:rPr>
              <a:t>not</a:t>
            </a:r>
            <a:r>
              <a:rPr lang="it-IT" i="0" dirty="0">
                <a:solidFill>
                  <a:srgbClr val="FF0000"/>
                </a:solidFill>
              </a:rPr>
              <a:t> </a:t>
            </a:r>
            <a:r>
              <a:rPr lang="it-IT" i="0" dirty="0" err="1">
                <a:solidFill>
                  <a:srgbClr val="FF0000"/>
                </a:solidFill>
              </a:rPr>
              <a:t>predict</a:t>
            </a:r>
            <a:r>
              <a:rPr lang="it-IT" i="0" dirty="0">
                <a:solidFill>
                  <a:srgbClr val="FF0000"/>
                </a:solidFill>
              </a:rPr>
              <a:t> </a:t>
            </a:r>
            <a:r>
              <a:rPr lang="it-IT" i="0" dirty="0" err="1">
                <a:solidFill>
                  <a:srgbClr val="FF0000"/>
                </a:solidFill>
              </a:rPr>
              <a:t>functional</a:t>
            </a:r>
            <a:r>
              <a:rPr lang="it-IT" i="0" dirty="0">
                <a:solidFill>
                  <a:srgbClr val="FF0000"/>
                </a:solidFill>
              </a:rPr>
              <a:t> </a:t>
            </a:r>
            <a:r>
              <a:rPr lang="it-IT" i="0" dirty="0" err="1">
                <a:solidFill>
                  <a:srgbClr val="FF0000"/>
                </a:solidFill>
              </a:rPr>
              <a:t>outcome</a:t>
            </a:r>
            <a:r>
              <a:rPr lang="it-IT" i="0" dirty="0">
                <a:solidFill>
                  <a:srgbClr val="FF0000"/>
                </a:solidFill>
              </a:rPr>
              <a:t> </a:t>
            </a:r>
            <a:r>
              <a:rPr lang="it-IT" i="0" dirty="0" err="1">
                <a:solidFill>
                  <a:srgbClr val="FF0000"/>
                </a:solidFill>
              </a:rPr>
              <a:t>after</a:t>
            </a:r>
            <a:r>
              <a:rPr lang="it-IT" i="0" dirty="0">
                <a:solidFill>
                  <a:srgbClr val="FF0000"/>
                </a:solidFill>
              </a:rPr>
              <a:t> </a:t>
            </a:r>
            <a:r>
              <a:rPr lang="it-IT" i="0" dirty="0" err="1">
                <a:solidFill>
                  <a:srgbClr val="FF0000"/>
                </a:solidFill>
              </a:rPr>
              <a:t>stroke</a:t>
            </a:r>
            <a:r>
              <a:rPr lang="it-IT" i="0" dirty="0">
                <a:solidFill>
                  <a:srgbClr val="FF0000"/>
                </a:solidFill>
              </a:rPr>
              <a:t> </a:t>
            </a:r>
            <a:r>
              <a:rPr lang="it-IT" i="0" dirty="0" err="1"/>
              <a:t>nor</a:t>
            </a:r>
            <a:r>
              <a:rPr lang="it-IT" i="0" dirty="0"/>
              <a:t> the </a:t>
            </a:r>
            <a:r>
              <a:rPr lang="it-IT" i="0" dirty="0" err="1"/>
              <a:t>final</a:t>
            </a:r>
            <a:r>
              <a:rPr lang="it-IT" i="0" dirty="0"/>
              <a:t> </a:t>
            </a:r>
            <a:r>
              <a:rPr lang="it-IT" i="0" dirty="0" err="1"/>
              <a:t>infarct</a:t>
            </a:r>
            <a:r>
              <a:rPr lang="it-IT" i="0" dirty="0"/>
              <a:t> volume </a:t>
            </a:r>
            <a:r>
              <a:rPr lang="it-IT" i="0" dirty="0" err="1"/>
              <a:t>at</a:t>
            </a:r>
            <a:r>
              <a:rPr lang="it-IT" i="0" dirty="0"/>
              <a:t> 24 hours </a:t>
            </a:r>
            <a:r>
              <a:rPr lang="it-IT" i="0" dirty="0" err="1"/>
              <a:t>after</a:t>
            </a:r>
            <a:r>
              <a:rPr lang="it-IT" i="0" dirty="0"/>
              <a:t> </a:t>
            </a:r>
            <a:r>
              <a:rPr lang="it-IT" i="0" dirty="0" err="1"/>
              <a:t>thrombectomy</a:t>
            </a:r>
            <a:r>
              <a:rPr lang="it-IT" i="0" dirty="0"/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70324" y="5816297"/>
            <a:ext cx="1882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Stroke 2020;51:154-161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16D07C6-FFCF-4F40-96D8-99DEC940B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259253"/>
            <a:ext cx="5522912" cy="361801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9021E18-E866-114A-8B94-93A5299018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861"/>
          <a:stretch/>
        </p:blipFill>
        <p:spPr>
          <a:xfrm>
            <a:off x="72008" y="44624"/>
            <a:ext cx="9036496" cy="211832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F3E27C3-5B80-034D-A069-CB1AAB4E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44233"/>
      </p:ext>
    </p:extLst>
  </p:cSld>
  <p:clrMapOvr>
    <a:masterClrMapping/>
  </p:clrMapOvr>
  <p:transition spd="slow" advTm="280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36504" y="1757715"/>
            <a:ext cx="4572000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RESULTS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The presence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MES increased the risk 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recurrent ischemic stroke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- systemic embolization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by 6- to 8-fold during 90 days of follow-up.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8" y="555962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Kaplan-Meier survival curves for event recurrence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within 90 days from index stroke.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ＭＳ Ｐゴシック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34058"/>
          <a:stretch/>
        </p:blipFill>
        <p:spPr>
          <a:xfrm>
            <a:off x="107504" y="116632"/>
            <a:ext cx="4392488" cy="54249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4499992" y="4462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* ischemic stroke, TIA, systemic embolism.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22639" y="44624"/>
            <a:ext cx="38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70324" y="5816297"/>
            <a:ext cx="1882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Stroke 2020;51:154-161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02D5F6-75A6-5740-85EE-E99496768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86484"/>
      </p:ext>
    </p:extLst>
  </p:cSld>
  <p:clrMapOvr>
    <a:masterClrMapping/>
  </p:clrMapOvr>
  <p:transition spd="slow" advTm="1361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36912"/>
            <a:ext cx="9144000" cy="4525962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to </a:t>
            </a:r>
            <a:r>
              <a:rPr lang="en-US" sz="2400" b="1" dirty="0">
                <a:solidFill>
                  <a:schemeClr val="tx1"/>
                </a:solidFill>
              </a:rPr>
              <a:t>identify </a:t>
            </a:r>
            <a:r>
              <a:rPr lang="en-US" sz="2400" dirty="0">
                <a:solidFill>
                  <a:schemeClr val="tx1"/>
                </a:solidFill>
              </a:rPr>
              <a:t>patients with </a:t>
            </a:r>
            <a:r>
              <a:rPr lang="en-US" sz="2400" dirty="0">
                <a:solidFill>
                  <a:srgbClr val="FF0000"/>
                </a:solidFill>
              </a:rPr>
              <a:t>worse prognosis</a:t>
            </a:r>
            <a:r>
              <a:rPr lang="en-US" sz="2400" dirty="0"/>
              <a:t>.</a:t>
            </a:r>
          </a:p>
          <a:p>
            <a:r>
              <a:rPr lang="en-US" sz="2400" dirty="0">
                <a:solidFill>
                  <a:schemeClr val="tx1"/>
                </a:solidFill>
              </a:rPr>
              <a:t>to </a:t>
            </a:r>
            <a:r>
              <a:rPr lang="en-US" sz="2400" b="1" dirty="0">
                <a:solidFill>
                  <a:schemeClr val="tx1"/>
                </a:solidFill>
              </a:rPr>
              <a:t>identify</a:t>
            </a:r>
            <a:r>
              <a:rPr lang="en-US" sz="2400" dirty="0">
                <a:solidFill>
                  <a:schemeClr val="tx1"/>
                </a:solidFill>
              </a:rPr>
              <a:t> patients with </a:t>
            </a:r>
            <a:r>
              <a:rPr lang="en-US" sz="2400" dirty="0">
                <a:solidFill>
                  <a:srgbClr val="FF0000"/>
                </a:solidFill>
              </a:rPr>
              <a:t>higher risk of recurrent embolic events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This has several</a:t>
            </a:r>
            <a:r>
              <a:rPr lang="en-US" sz="2400" b="1" dirty="0">
                <a:solidFill>
                  <a:schemeClr val="tx1"/>
                </a:solidFill>
              </a:rPr>
              <a:t> implications:</a:t>
            </a:r>
          </a:p>
          <a:p>
            <a:r>
              <a:rPr lang="en-US" sz="2400" dirty="0">
                <a:solidFill>
                  <a:srgbClr val="FF0000"/>
                </a:solidFill>
              </a:rPr>
              <a:t>risk stratification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patient management </a:t>
            </a:r>
            <a:r>
              <a:rPr lang="en-US" sz="1600" dirty="0">
                <a:solidFill>
                  <a:srgbClr val="FF0000"/>
                </a:solidFill>
              </a:rPr>
              <a:t>(better antithrombotic therapy)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identification of safer methods of recanalization </a:t>
            </a:r>
            <a:r>
              <a:rPr lang="en-US" sz="1800" dirty="0">
                <a:solidFill>
                  <a:srgbClr val="FF0000"/>
                </a:solidFill>
              </a:rPr>
              <a:t>(preventing iatrogenic embolization)</a:t>
            </a:r>
            <a:endParaRPr lang="en-US" sz="180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33264" y="46946"/>
            <a:ext cx="72111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0" dirty="0"/>
              <a:t>THE VALUE OF MES DETECTION </a:t>
            </a:r>
          </a:p>
          <a:p>
            <a:r>
              <a:rPr lang="en-US" sz="2400" b="1" i="0" dirty="0"/>
              <a:t>AFTER ENDOVASCULAR STROKE </a:t>
            </a:r>
            <a:r>
              <a:rPr lang="it-IT" sz="2400" b="1" i="0" dirty="0"/>
              <a:t>T</a:t>
            </a:r>
            <a:r>
              <a:rPr lang="en-US" sz="2400" b="1" i="0" dirty="0"/>
              <a:t>REATMENT</a:t>
            </a:r>
            <a:endParaRPr lang="en-US" sz="2000" b="1" i="0" dirty="0">
              <a:latin typeface="Verdana"/>
              <a:cs typeface="Verdana"/>
            </a:endParaRPr>
          </a:p>
        </p:txBody>
      </p:sp>
      <p:pic>
        <p:nvPicPr>
          <p:cNvPr id="10" name="Picture 6" descr="PMC1896179_1745-6215-8-15-3.png">
            <a:extLst>
              <a:ext uri="{FF2B5EF4-FFF2-40B4-BE49-F238E27FC236}">
                <a16:creationId xmlns:a16="http://schemas.microsoft.com/office/drawing/2014/main" id="{0D52A545-530D-EF4A-83F5-D33EC077DA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2" t="51379"/>
          <a:stretch/>
        </p:blipFill>
        <p:spPr>
          <a:xfrm>
            <a:off x="3131840" y="1124744"/>
            <a:ext cx="3024336" cy="1209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4AB607-FB69-9147-8402-881E286CD1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9624428"/>
      </p:ext>
    </p:extLst>
  </p:cSld>
  <p:clrMapOvr>
    <a:masterClrMapping/>
  </p:clrMapOvr>
  <p:transition spd="slow" advClick="0" advTm="3362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668980" y="6525344"/>
            <a:ext cx="4135268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1600" b="1" i="0" dirty="0" err="1">
                <a:solidFill>
                  <a:srgbClr val="000066"/>
                </a:solidFill>
                <a:latin typeface="Verdana"/>
                <a:cs typeface="Verdana"/>
              </a:rPr>
              <a:t>President</a:t>
            </a:r>
            <a:r>
              <a:rPr lang="it-IT" sz="1600" b="1" i="0" dirty="0">
                <a:solidFill>
                  <a:srgbClr val="000066"/>
                </a:solidFill>
                <a:latin typeface="Verdana"/>
                <a:cs typeface="Verdana"/>
              </a:rPr>
              <a:t> of the ESNCH </a:t>
            </a: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2699792" y="6213356"/>
            <a:ext cx="388843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1800" b="1" i="0" dirty="0">
                <a:solidFill>
                  <a:srgbClr val="CC3300"/>
                </a:solidFill>
                <a:latin typeface="Verdana"/>
                <a:cs typeface="Verdana"/>
              </a:rPr>
              <a:t>Claudio Baracchini MD, FESO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33264" y="46946"/>
            <a:ext cx="72111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0" dirty="0"/>
              <a:t>THE VALUE OF MES DETECTION </a:t>
            </a:r>
          </a:p>
          <a:p>
            <a:r>
              <a:rPr lang="en-US" sz="2400" b="1" i="0" dirty="0"/>
              <a:t>AFTER ENDOVASCULAR STROKE </a:t>
            </a:r>
            <a:r>
              <a:rPr lang="it-IT" sz="2400" b="1" i="0" dirty="0"/>
              <a:t>T</a:t>
            </a:r>
            <a:r>
              <a:rPr lang="en-US" sz="2400" b="1" i="0" dirty="0"/>
              <a:t>REATMENT</a:t>
            </a:r>
            <a:endParaRPr lang="en-US" sz="2000" b="1" i="0" dirty="0">
              <a:latin typeface="Verdana"/>
              <a:cs typeface="Verdana"/>
            </a:endParaRPr>
          </a:p>
        </p:txBody>
      </p:sp>
      <p:pic>
        <p:nvPicPr>
          <p:cNvPr id="10" name="Picture 6" descr="PMC1896179_1745-6215-8-15-3.png">
            <a:extLst>
              <a:ext uri="{FF2B5EF4-FFF2-40B4-BE49-F238E27FC236}">
                <a16:creationId xmlns:a16="http://schemas.microsoft.com/office/drawing/2014/main" id="{0D52A545-530D-EF4A-83F5-D33EC077DA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2" t="51379"/>
          <a:stretch/>
        </p:blipFill>
        <p:spPr>
          <a:xfrm>
            <a:off x="3131840" y="1283162"/>
            <a:ext cx="3024336" cy="1209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E7B2DAB9-5D27-9949-8069-EA7E55134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16" y="2780928"/>
            <a:ext cx="8820472" cy="4525962"/>
          </a:xfrm>
        </p:spPr>
        <p:txBody>
          <a:bodyPr/>
          <a:lstStyle/>
          <a:p>
            <a:pPr marL="0" indent="0">
              <a:buNone/>
            </a:pPr>
            <a:endParaRPr lang="it-IT" sz="800" b="1" dirty="0"/>
          </a:p>
          <a:p>
            <a:pPr marL="0" indent="0">
              <a:buNone/>
            </a:pPr>
            <a:endParaRPr lang="it-IT" sz="800" b="1" dirty="0"/>
          </a:p>
          <a:p>
            <a:r>
              <a:rPr lang="it-IT" sz="2800" b="1" dirty="0" err="1">
                <a:solidFill>
                  <a:schemeClr val="tx1"/>
                </a:solidFill>
              </a:rPr>
              <a:t>Lack</a:t>
            </a:r>
            <a:r>
              <a:rPr lang="it-IT" sz="2800" b="1" dirty="0">
                <a:solidFill>
                  <a:schemeClr val="tx1"/>
                </a:solidFill>
              </a:rPr>
              <a:t> of </a:t>
            </a:r>
            <a:r>
              <a:rPr lang="it-IT" sz="2800" b="1" dirty="0" err="1">
                <a:solidFill>
                  <a:schemeClr val="tx1"/>
                </a:solidFill>
              </a:rPr>
              <a:t>reliable</a:t>
            </a:r>
            <a:r>
              <a:rPr lang="it-IT" sz="2800" b="1" dirty="0">
                <a:solidFill>
                  <a:schemeClr val="tx1"/>
                </a:solidFill>
              </a:rPr>
              <a:t> </a:t>
            </a:r>
            <a:r>
              <a:rPr lang="it-IT" sz="2800" b="1" dirty="0" err="1">
                <a:solidFill>
                  <a:schemeClr val="tx1"/>
                </a:solidFill>
              </a:rPr>
              <a:t>automated</a:t>
            </a:r>
            <a:r>
              <a:rPr lang="it-IT" sz="2800" b="1" dirty="0">
                <a:solidFill>
                  <a:schemeClr val="tx1"/>
                </a:solidFill>
              </a:rPr>
              <a:t> </a:t>
            </a:r>
            <a:r>
              <a:rPr lang="it-IT" sz="2800" b="1" dirty="0" err="1">
                <a:solidFill>
                  <a:schemeClr val="tx1"/>
                </a:solidFill>
              </a:rPr>
              <a:t>systems</a:t>
            </a:r>
            <a:r>
              <a:rPr lang="it-IT" sz="2800" b="1" dirty="0">
                <a:solidFill>
                  <a:schemeClr val="tx1"/>
                </a:solidFill>
              </a:rPr>
              <a:t> for MES </a:t>
            </a:r>
            <a:r>
              <a:rPr lang="it-IT" sz="2800" b="1" dirty="0" err="1">
                <a:solidFill>
                  <a:schemeClr val="tx1"/>
                </a:solidFill>
              </a:rPr>
              <a:t>detection</a:t>
            </a:r>
            <a:r>
              <a:rPr lang="it-IT" sz="2800" b="1" dirty="0">
                <a:solidFill>
                  <a:schemeClr val="tx1"/>
                </a:solidFill>
              </a:rPr>
              <a:t> in the </a:t>
            </a:r>
            <a:r>
              <a:rPr lang="it-IT" sz="2800" b="1" dirty="0" err="1">
                <a:solidFill>
                  <a:schemeClr val="tx1"/>
                </a:solidFill>
              </a:rPr>
              <a:t>anterior</a:t>
            </a:r>
            <a:r>
              <a:rPr lang="it-IT" sz="2800" b="1" dirty="0">
                <a:solidFill>
                  <a:schemeClr val="tx1"/>
                </a:solidFill>
              </a:rPr>
              <a:t> and </a:t>
            </a:r>
            <a:r>
              <a:rPr lang="it-IT" sz="2800" b="1" dirty="0" err="1">
                <a:solidFill>
                  <a:schemeClr val="tx1"/>
                </a:solidFill>
              </a:rPr>
              <a:t>posterior</a:t>
            </a:r>
            <a:r>
              <a:rPr lang="it-IT" sz="2800" b="1" dirty="0">
                <a:solidFill>
                  <a:schemeClr val="tx1"/>
                </a:solidFill>
              </a:rPr>
              <a:t> </a:t>
            </a:r>
            <a:r>
              <a:rPr lang="it-IT" sz="2800" b="1" dirty="0" err="1">
                <a:solidFill>
                  <a:schemeClr val="tx1"/>
                </a:solidFill>
              </a:rPr>
              <a:t>cerebral</a:t>
            </a:r>
            <a:r>
              <a:rPr lang="it-IT" sz="2800" b="1" dirty="0">
                <a:solidFill>
                  <a:schemeClr val="tx1"/>
                </a:solidFill>
              </a:rPr>
              <a:t> </a:t>
            </a:r>
            <a:r>
              <a:rPr lang="it-IT" sz="2800" b="1" dirty="0" err="1">
                <a:solidFill>
                  <a:schemeClr val="tx1"/>
                </a:solidFill>
              </a:rPr>
              <a:t>circulation</a:t>
            </a:r>
            <a:endParaRPr lang="it-IT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sz="800" b="1" dirty="0">
              <a:solidFill>
                <a:schemeClr val="tx1"/>
              </a:solidFill>
            </a:endParaRPr>
          </a:p>
          <a:p>
            <a:r>
              <a:rPr lang="it-IT" sz="2800" b="1" dirty="0" err="1">
                <a:solidFill>
                  <a:schemeClr val="tx1"/>
                </a:solidFill>
              </a:rPr>
              <a:t>Lack</a:t>
            </a:r>
            <a:r>
              <a:rPr lang="it-IT" sz="2800" b="1" dirty="0">
                <a:solidFill>
                  <a:schemeClr val="tx1"/>
                </a:solidFill>
              </a:rPr>
              <a:t> of large, </a:t>
            </a:r>
            <a:r>
              <a:rPr lang="it-IT" sz="2800" b="1" dirty="0" err="1">
                <a:solidFill>
                  <a:schemeClr val="tx1"/>
                </a:solidFill>
              </a:rPr>
              <a:t>multicenter</a:t>
            </a:r>
            <a:r>
              <a:rPr lang="it-IT" sz="2800" b="1" dirty="0">
                <a:solidFill>
                  <a:schemeClr val="tx1"/>
                </a:solidFill>
              </a:rPr>
              <a:t>, </a:t>
            </a:r>
            <a:r>
              <a:rPr lang="it-IT" sz="2800" b="1" dirty="0" err="1">
                <a:solidFill>
                  <a:schemeClr val="tx1"/>
                </a:solidFill>
              </a:rPr>
              <a:t>prospective</a:t>
            </a:r>
            <a:r>
              <a:rPr lang="it-IT" sz="2800" b="1" dirty="0">
                <a:solidFill>
                  <a:schemeClr val="tx1"/>
                </a:solidFill>
              </a:rPr>
              <a:t> </a:t>
            </a:r>
            <a:r>
              <a:rPr lang="it-IT" sz="2800" b="1" dirty="0" err="1">
                <a:solidFill>
                  <a:schemeClr val="tx1"/>
                </a:solidFill>
              </a:rPr>
              <a:t>studies</a:t>
            </a:r>
            <a:r>
              <a:rPr lang="it-IT" sz="2800" b="1" dirty="0">
                <a:solidFill>
                  <a:schemeClr val="tx1"/>
                </a:solidFill>
              </a:rPr>
              <a:t> </a:t>
            </a:r>
            <a:r>
              <a:rPr lang="it-IT" sz="2800" b="1" dirty="0" err="1">
                <a:solidFill>
                  <a:schemeClr val="tx1"/>
                </a:solidFill>
              </a:rPr>
              <a:t>determining</a:t>
            </a:r>
            <a:r>
              <a:rPr lang="it-IT" sz="2800" b="1" dirty="0">
                <a:solidFill>
                  <a:schemeClr val="tx1"/>
                </a:solidFill>
              </a:rPr>
              <a:t> </a:t>
            </a:r>
            <a:r>
              <a:rPr lang="it-IT" sz="2800" b="1" dirty="0" err="1">
                <a:solidFill>
                  <a:schemeClr val="tx1"/>
                </a:solidFill>
              </a:rPr>
              <a:t>prognostic</a:t>
            </a:r>
            <a:r>
              <a:rPr lang="it-IT" sz="2800" b="1" dirty="0">
                <a:solidFill>
                  <a:schemeClr val="tx1"/>
                </a:solidFill>
              </a:rPr>
              <a:t> </a:t>
            </a:r>
            <a:r>
              <a:rPr lang="it-IT" sz="2800" b="1" dirty="0" err="1">
                <a:solidFill>
                  <a:schemeClr val="tx1"/>
                </a:solidFill>
              </a:rPr>
              <a:t>significance</a:t>
            </a:r>
            <a:r>
              <a:rPr lang="it-IT" sz="2800" b="1" dirty="0">
                <a:solidFill>
                  <a:schemeClr val="tx1"/>
                </a:solidFill>
              </a:rPr>
              <a:t> of MES.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3EA9965-FB64-9549-9896-4655E2D63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47252"/>
      </p:ext>
    </p:extLst>
  </p:cSld>
  <p:clrMapOvr>
    <a:masterClrMapping/>
  </p:clrMapOvr>
  <p:transition spd="slow" advTm="2309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/>
          <a:lstStyle/>
          <a:p>
            <a:r>
              <a:rPr lang="en-US" sz="4000" b="1" dirty="0"/>
              <a:t>MES Prevalence in Acute Stroke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3024336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The </a:t>
            </a:r>
            <a:r>
              <a:rPr lang="en-US" sz="2400" b="1" dirty="0">
                <a:solidFill>
                  <a:schemeClr val="tx1"/>
                </a:solidFill>
              </a:rPr>
              <a:t>Prevalence of MES in Acute Stroke </a:t>
            </a:r>
            <a:r>
              <a:rPr lang="en-US" sz="2400" dirty="0">
                <a:solidFill>
                  <a:schemeClr val="tx1"/>
                </a:solidFill>
              </a:rPr>
              <a:t>is </a:t>
            </a:r>
            <a:r>
              <a:rPr lang="en-US" sz="2400" b="1" dirty="0">
                <a:solidFill>
                  <a:srgbClr val="FF0000"/>
                </a:solidFill>
              </a:rPr>
              <a:t>very variable </a:t>
            </a:r>
            <a:r>
              <a:rPr lang="en-US" sz="2400" dirty="0">
                <a:solidFill>
                  <a:schemeClr val="tx1"/>
                </a:solidFill>
              </a:rPr>
              <a:t>(range: 9.3-71%), due to: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different study populations</a:t>
            </a:r>
            <a:r>
              <a:rPr lang="en-US" sz="2400" dirty="0">
                <a:solidFill>
                  <a:schemeClr val="tx1"/>
                </a:solidFill>
              </a:rPr>
              <a:t>*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monitoring time</a:t>
            </a:r>
            <a:r>
              <a:rPr lang="en-US" sz="2400" dirty="0">
                <a:solidFill>
                  <a:schemeClr val="tx1"/>
                </a:solidFill>
              </a:rPr>
              <a:t>° </a:t>
            </a:r>
            <a:r>
              <a:rPr lang="en-US" sz="2000" dirty="0">
                <a:solidFill>
                  <a:schemeClr val="tx1"/>
                </a:solidFill>
              </a:rPr>
              <a:t>(often beyond the first 24 </a:t>
            </a:r>
            <a:r>
              <a:rPr lang="en-US" sz="2000" dirty="0" err="1">
                <a:solidFill>
                  <a:schemeClr val="tx1"/>
                </a:solidFill>
              </a:rPr>
              <a:t>hrs</a:t>
            </a:r>
            <a:r>
              <a:rPr lang="en-US" sz="2000" dirty="0">
                <a:solidFill>
                  <a:schemeClr val="tx1"/>
                </a:solidFill>
              </a:rPr>
              <a:t>)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different drugs used </a:t>
            </a:r>
            <a:r>
              <a:rPr lang="en-US" sz="2000" dirty="0">
                <a:solidFill>
                  <a:schemeClr val="tx1"/>
                </a:solidFill>
              </a:rPr>
              <a:t>(antiplatelets, anticoagulants, etc.) </a:t>
            </a:r>
            <a:endParaRPr lang="en-US" sz="2400" b="1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/>
          </a:p>
          <a:p>
            <a:pPr marL="0" indent="0">
              <a:buNone/>
            </a:pPr>
            <a:endParaRPr lang="en-US" sz="12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67544" y="3768926"/>
            <a:ext cx="4572000" cy="131625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it-IT" sz="2800" dirty="0">
                <a:solidFill>
                  <a:srgbClr val="FF0000"/>
                </a:solidFill>
                <a:latin typeface="Arial" charset="0"/>
                <a:cs typeface="Arial" charset="0"/>
              </a:rPr>
              <a:t>*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cs typeface="Arial" charset="0"/>
              </a:rPr>
              <a:t>Stroke</a:t>
            </a:r>
            <a:r>
              <a:rPr lang="it-IT" sz="20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cs typeface="Arial" charset="0"/>
              </a:rPr>
              <a:t>Type</a:t>
            </a:r>
            <a:endParaRPr lang="it-IT" sz="20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  <a:defRPr/>
            </a:pPr>
            <a:r>
              <a:rPr lang="it-IT" sz="2000" dirty="0">
                <a:latin typeface="Arial" charset="0"/>
                <a:cs typeface="Arial" charset="0"/>
              </a:rPr>
              <a:t>MES +++ in Large </a:t>
            </a:r>
            <a:r>
              <a:rPr lang="it-IT" sz="2000" dirty="0" err="1">
                <a:latin typeface="Arial" charset="0"/>
                <a:cs typeface="Arial" charset="0"/>
              </a:rPr>
              <a:t>Artery</a:t>
            </a:r>
            <a:r>
              <a:rPr lang="it-IT" sz="2000" dirty="0">
                <a:latin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cs typeface="Arial" charset="0"/>
              </a:rPr>
              <a:t>Disease</a:t>
            </a:r>
            <a:endParaRPr lang="it-IT" sz="2000" dirty="0"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  <a:defRPr/>
            </a:pPr>
            <a:r>
              <a:rPr lang="it-IT" sz="2000" dirty="0">
                <a:latin typeface="Arial" charset="0"/>
                <a:cs typeface="Arial" charset="0"/>
              </a:rPr>
              <a:t>MES ++ in </a:t>
            </a:r>
            <a:r>
              <a:rPr lang="it-IT" sz="2000" dirty="0" err="1">
                <a:latin typeface="Arial" charset="0"/>
                <a:cs typeface="Arial" charset="0"/>
              </a:rPr>
              <a:t>Cardioembolic</a:t>
            </a:r>
            <a:r>
              <a:rPr lang="it-IT" sz="2000" dirty="0">
                <a:latin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cs typeface="Arial" charset="0"/>
              </a:rPr>
              <a:t>Stroke</a:t>
            </a:r>
            <a:endParaRPr lang="it-IT" sz="2000" dirty="0"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  <a:defRPr/>
            </a:pPr>
            <a:r>
              <a:rPr lang="it-IT" sz="2000" dirty="0">
                <a:latin typeface="Arial" charset="0"/>
                <a:cs typeface="Arial" charset="0"/>
              </a:rPr>
              <a:t>MES </a:t>
            </a:r>
            <a:r>
              <a:rPr lang="en-US" sz="2000" dirty="0">
                <a:latin typeface="Arial" charset="0"/>
                <a:cs typeface="Arial" charset="0"/>
              </a:rPr>
              <a:t>± in Lacunar Stroke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544" y="5253008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000" dirty="0">
                <a:solidFill>
                  <a:srgbClr val="FF0000"/>
                </a:solidFill>
                <a:latin typeface="Arial" charset="0"/>
                <a:cs typeface="Arial" charset="0"/>
              </a:rPr>
              <a:t>° MES are more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cs typeface="Arial" charset="0"/>
              </a:rPr>
              <a:t>likely</a:t>
            </a:r>
            <a:r>
              <a:rPr lang="it-IT" sz="2000" dirty="0">
                <a:solidFill>
                  <a:srgbClr val="FF0000"/>
                </a:solidFill>
                <a:latin typeface="Arial" charset="0"/>
                <a:cs typeface="Arial" charset="0"/>
              </a:rPr>
              <a:t> to be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cs typeface="Arial" charset="0"/>
              </a:rPr>
              <a:t>detected</a:t>
            </a:r>
            <a:r>
              <a:rPr lang="it-IT" sz="20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cs typeface="Arial" charset="0"/>
              </a:rPr>
              <a:t>closer</a:t>
            </a:r>
            <a:r>
              <a:rPr lang="it-IT" sz="2000" dirty="0">
                <a:solidFill>
                  <a:srgbClr val="FF0000"/>
                </a:solidFill>
                <a:latin typeface="Arial" charset="0"/>
                <a:cs typeface="Arial" charset="0"/>
              </a:rPr>
              <a:t> to the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cs typeface="Arial" charset="0"/>
              </a:rPr>
              <a:t>onset</a:t>
            </a:r>
            <a:r>
              <a:rPr lang="it-IT" sz="2000" dirty="0">
                <a:solidFill>
                  <a:srgbClr val="FF0000"/>
                </a:solidFill>
                <a:latin typeface="Arial" charset="0"/>
                <a:cs typeface="Arial" charset="0"/>
              </a:rPr>
              <a:t> of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cs typeface="Arial" charset="0"/>
              </a:rPr>
              <a:t>symptoms</a:t>
            </a:r>
            <a:r>
              <a:rPr lang="it-IT" sz="2000" dirty="0">
                <a:latin typeface="Arial" charset="0"/>
                <a:cs typeface="Arial" charset="0"/>
              </a:rPr>
              <a:t>, </a:t>
            </a:r>
            <a:r>
              <a:rPr lang="it-IT" sz="2000" dirty="0" err="1">
                <a:latin typeface="Arial" charset="0"/>
                <a:cs typeface="Arial" charset="0"/>
              </a:rPr>
              <a:t>therefore</a:t>
            </a:r>
            <a:r>
              <a:rPr lang="it-IT" sz="2000" dirty="0">
                <a:latin typeface="Arial" charset="0"/>
                <a:cs typeface="Arial" charset="0"/>
              </a:rPr>
              <a:t> TCD </a:t>
            </a:r>
            <a:r>
              <a:rPr lang="it-IT" sz="2000" dirty="0" err="1">
                <a:latin typeface="Arial" charset="0"/>
                <a:cs typeface="Arial" charset="0"/>
              </a:rPr>
              <a:t>Monitoring</a:t>
            </a:r>
            <a:r>
              <a:rPr lang="it-IT" sz="2000" dirty="0">
                <a:latin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cs typeface="Arial" charset="0"/>
              </a:rPr>
              <a:t>should</a:t>
            </a:r>
            <a:r>
              <a:rPr lang="it-IT" sz="2000" dirty="0">
                <a:latin typeface="Arial" charset="0"/>
                <a:cs typeface="Arial" charset="0"/>
              </a:rPr>
              <a:t> be </a:t>
            </a:r>
            <a:r>
              <a:rPr lang="it-IT" sz="2000" dirty="0" err="1">
                <a:latin typeface="Arial" charset="0"/>
                <a:cs typeface="Arial" charset="0"/>
              </a:rPr>
              <a:t>performed</a:t>
            </a:r>
            <a:r>
              <a:rPr lang="it-IT" sz="2000" dirty="0">
                <a:latin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cs typeface="Arial" charset="0"/>
              </a:rPr>
              <a:t>early</a:t>
            </a:r>
            <a:r>
              <a:rPr lang="it-IT" sz="2000" dirty="0">
                <a:latin typeface="Arial" charset="0"/>
                <a:cs typeface="Arial" charset="0"/>
              </a:rPr>
              <a:t>: &lt;24hrs. </a:t>
            </a:r>
            <a:endParaRPr lang="en-US" sz="2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9A7A6D6-6715-6845-B314-826DEBE265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117274"/>
      </p:ext>
    </p:extLst>
  </p:cSld>
  <p:clrMapOvr>
    <a:masterClrMapping/>
  </p:clrMapOvr>
  <p:transition spd="slow" advTm="5855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B63A3E-ED7A-E84D-A106-07A615A69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/>
          <a:lstStyle/>
          <a:p>
            <a:r>
              <a:rPr lang="it-IT" sz="4000" b="1" dirty="0" err="1"/>
              <a:t>Limitations</a:t>
            </a:r>
            <a:r>
              <a:rPr lang="it-IT" sz="4000" b="1" dirty="0"/>
              <a:t> of MES </a:t>
            </a:r>
            <a:r>
              <a:rPr lang="it-IT" sz="4000" b="1" dirty="0" err="1"/>
              <a:t>Monitoring</a:t>
            </a:r>
            <a:endParaRPr lang="it-IT" sz="40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4130E0-410B-464F-AEBA-7A29C17F4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16" y="1124744"/>
            <a:ext cx="8820472" cy="4525962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</a:rPr>
              <a:t>Time </a:t>
            </a:r>
            <a:r>
              <a:rPr lang="it-IT" sz="2800" dirty="0" err="1">
                <a:solidFill>
                  <a:schemeClr val="tx1"/>
                </a:solidFill>
              </a:rPr>
              <a:t>consuming</a:t>
            </a:r>
            <a:r>
              <a:rPr lang="it-IT" sz="2800" dirty="0">
                <a:solidFill>
                  <a:schemeClr val="tx1"/>
                </a:solidFill>
              </a:rPr>
              <a:t> procedure.</a:t>
            </a:r>
          </a:p>
          <a:p>
            <a:pPr marL="0" indent="0">
              <a:buNone/>
            </a:pPr>
            <a:endParaRPr lang="it-IT" sz="800" b="1" dirty="0">
              <a:solidFill>
                <a:schemeClr val="tx1"/>
              </a:solidFill>
            </a:endParaRPr>
          </a:p>
          <a:p>
            <a:r>
              <a:rPr lang="it-IT" sz="2800" b="1" dirty="0">
                <a:solidFill>
                  <a:schemeClr val="tx1"/>
                </a:solidFill>
              </a:rPr>
              <a:t>Expertise </a:t>
            </a:r>
            <a:r>
              <a:rPr lang="it-IT" sz="2800" dirty="0" err="1">
                <a:solidFill>
                  <a:schemeClr val="tx1"/>
                </a:solidFill>
              </a:rPr>
              <a:t>required</a:t>
            </a:r>
            <a:r>
              <a:rPr lang="it-IT" sz="2800" dirty="0">
                <a:solidFill>
                  <a:schemeClr val="tx1"/>
                </a:solidFill>
              </a:rPr>
              <a:t> to </a:t>
            </a:r>
            <a:r>
              <a:rPr lang="it-IT" sz="2800" dirty="0" err="1">
                <a:solidFill>
                  <a:schemeClr val="tx1"/>
                </a:solidFill>
              </a:rPr>
              <a:t>analyze</a:t>
            </a:r>
            <a:r>
              <a:rPr lang="it-IT" sz="2800" dirty="0">
                <a:solidFill>
                  <a:schemeClr val="tx1"/>
                </a:solidFill>
              </a:rPr>
              <a:t> and </a:t>
            </a:r>
            <a:r>
              <a:rPr lang="it-IT" sz="2800" dirty="0" err="1">
                <a:solidFill>
                  <a:schemeClr val="tx1"/>
                </a:solidFill>
              </a:rPr>
              <a:t>interpret</a:t>
            </a:r>
            <a:r>
              <a:rPr lang="it-IT" sz="2800" dirty="0">
                <a:solidFill>
                  <a:schemeClr val="tx1"/>
                </a:solidFill>
              </a:rPr>
              <a:t> the </a:t>
            </a:r>
            <a:r>
              <a:rPr lang="it-IT" sz="2800" dirty="0" err="1">
                <a:solidFill>
                  <a:schemeClr val="tx1"/>
                </a:solidFill>
              </a:rPr>
              <a:t>recordings</a:t>
            </a:r>
            <a:r>
              <a:rPr lang="it-IT" sz="28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it-IT" sz="800" b="1" dirty="0">
              <a:solidFill>
                <a:schemeClr val="tx1"/>
              </a:solidFill>
            </a:endParaRPr>
          </a:p>
          <a:p>
            <a:r>
              <a:rPr lang="it-IT" sz="2800" b="1" dirty="0" err="1">
                <a:solidFill>
                  <a:schemeClr val="tx1"/>
                </a:solidFill>
              </a:rPr>
              <a:t>Lack</a:t>
            </a:r>
            <a:r>
              <a:rPr lang="it-IT" sz="2800" b="1" dirty="0">
                <a:solidFill>
                  <a:schemeClr val="tx1"/>
                </a:solidFill>
              </a:rPr>
              <a:t> of </a:t>
            </a:r>
            <a:r>
              <a:rPr lang="it-IT" sz="2800" b="1" dirty="0" err="1">
                <a:solidFill>
                  <a:schemeClr val="tx1"/>
                </a:solidFill>
              </a:rPr>
              <a:t>reliable</a:t>
            </a:r>
            <a:r>
              <a:rPr lang="it-IT" sz="2800" b="1" dirty="0">
                <a:solidFill>
                  <a:schemeClr val="tx1"/>
                </a:solidFill>
              </a:rPr>
              <a:t> </a:t>
            </a:r>
            <a:r>
              <a:rPr lang="it-IT" sz="2800" b="1" dirty="0" err="1">
                <a:solidFill>
                  <a:schemeClr val="tx1"/>
                </a:solidFill>
              </a:rPr>
              <a:t>systems</a:t>
            </a:r>
            <a:r>
              <a:rPr lang="it-IT" sz="2800" b="1" dirty="0">
                <a:solidFill>
                  <a:schemeClr val="tx1"/>
                </a:solidFill>
              </a:rPr>
              <a:t> for </a:t>
            </a:r>
            <a:r>
              <a:rPr lang="it-IT" sz="2800" dirty="0">
                <a:solidFill>
                  <a:schemeClr val="tx1"/>
                </a:solidFill>
              </a:rPr>
              <a:t>the </a:t>
            </a:r>
            <a:r>
              <a:rPr lang="it-IT" sz="2800" dirty="0" err="1">
                <a:solidFill>
                  <a:schemeClr val="tx1"/>
                </a:solidFill>
              </a:rPr>
              <a:t>studying</a:t>
            </a:r>
            <a:r>
              <a:rPr lang="it-IT" sz="2800" dirty="0">
                <a:solidFill>
                  <a:schemeClr val="tx1"/>
                </a:solidFill>
              </a:rPr>
              <a:t> the </a:t>
            </a:r>
            <a:r>
              <a:rPr lang="it-IT" sz="2800" b="1" dirty="0" err="1">
                <a:solidFill>
                  <a:schemeClr val="tx1"/>
                </a:solidFill>
              </a:rPr>
              <a:t>posterior</a:t>
            </a:r>
            <a:r>
              <a:rPr lang="it-IT" sz="2800" b="1" dirty="0">
                <a:solidFill>
                  <a:schemeClr val="tx1"/>
                </a:solidFill>
              </a:rPr>
              <a:t> </a:t>
            </a:r>
            <a:r>
              <a:rPr lang="it-IT" sz="2800" b="1" dirty="0" err="1">
                <a:solidFill>
                  <a:schemeClr val="tx1"/>
                </a:solidFill>
              </a:rPr>
              <a:t>circulation</a:t>
            </a:r>
            <a:r>
              <a:rPr lang="it-IT" sz="2800" b="1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it-IT" sz="800" b="1" dirty="0">
              <a:solidFill>
                <a:schemeClr val="tx1"/>
              </a:solidFill>
            </a:endParaRPr>
          </a:p>
          <a:p>
            <a:r>
              <a:rPr lang="it-IT" sz="2800" b="1" dirty="0" err="1">
                <a:solidFill>
                  <a:schemeClr val="tx1"/>
                </a:solidFill>
              </a:rPr>
              <a:t>Lack</a:t>
            </a:r>
            <a:r>
              <a:rPr lang="it-IT" sz="2800" b="1" dirty="0">
                <a:solidFill>
                  <a:schemeClr val="tx1"/>
                </a:solidFill>
              </a:rPr>
              <a:t> of </a:t>
            </a:r>
            <a:r>
              <a:rPr lang="it-IT" sz="2800" b="1" dirty="0" err="1">
                <a:solidFill>
                  <a:schemeClr val="tx1"/>
                </a:solidFill>
              </a:rPr>
              <a:t>reliable</a:t>
            </a:r>
            <a:r>
              <a:rPr lang="it-IT" sz="2800" b="1" dirty="0">
                <a:solidFill>
                  <a:schemeClr val="tx1"/>
                </a:solidFill>
              </a:rPr>
              <a:t> </a:t>
            </a:r>
            <a:r>
              <a:rPr lang="it-IT" sz="2800" b="1" dirty="0" err="1">
                <a:solidFill>
                  <a:schemeClr val="tx1"/>
                </a:solidFill>
              </a:rPr>
              <a:t>automated</a:t>
            </a:r>
            <a:r>
              <a:rPr lang="it-IT" sz="2800" b="1" dirty="0">
                <a:solidFill>
                  <a:schemeClr val="tx1"/>
                </a:solidFill>
              </a:rPr>
              <a:t> </a:t>
            </a:r>
            <a:r>
              <a:rPr lang="it-IT" sz="2800" b="1" dirty="0" err="1">
                <a:solidFill>
                  <a:schemeClr val="tx1"/>
                </a:solidFill>
              </a:rPr>
              <a:t>systems</a:t>
            </a:r>
            <a:r>
              <a:rPr lang="it-IT" sz="2800" b="1" dirty="0">
                <a:solidFill>
                  <a:schemeClr val="tx1"/>
                </a:solidFill>
              </a:rPr>
              <a:t> </a:t>
            </a:r>
            <a:r>
              <a:rPr lang="it-IT" sz="2800" dirty="0">
                <a:solidFill>
                  <a:schemeClr val="tx1"/>
                </a:solidFill>
              </a:rPr>
              <a:t>for MES </a:t>
            </a:r>
            <a:r>
              <a:rPr lang="it-IT" sz="2800" dirty="0" err="1">
                <a:solidFill>
                  <a:schemeClr val="tx1"/>
                </a:solidFill>
              </a:rPr>
              <a:t>detection</a:t>
            </a:r>
            <a:r>
              <a:rPr lang="it-IT" sz="28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it-IT" sz="800" b="1" dirty="0">
              <a:solidFill>
                <a:schemeClr val="tx1"/>
              </a:solidFill>
            </a:endParaRPr>
          </a:p>
          <a:p>
            <a:r>
              <a:rPr lang="it-IT" sz="2800" b="1" dirty="0" err="1">
                <a:solidFill>
                  <a:schemeClr val="tx1"/>
                </a:solidFill>
              </a:rPr>
              <a:t>Lack</a:t>
            </a:r>
            <a:r>
              <a:rPr lang="it-IT" sz="2800" b="1" dirty="0">
                <a:solidFill>
                  <a:schemeClr val="tx1"/>
                </a:solidFill>
              </a:rPr>
              <a:t> of large, </a:t>
            </a:r>
            <a:r>
              <a:rPr lang="it-IT" sz="2800" b="1" dirty="0" err="1">
                <a:solidFill>
                  <a:schemeClr val="tx1"/>
                </a:solidFill>
              </a:rPr>
              <a:t>multicenter</a:t>
            </a:r>
            <a:r>
              <a:rPr lang="it-IT" sz="2800" b="1" dirty="0">
                <a:solidFill>
                  <a:schemeClr val="tx1"/>
                </a:solidFill>
              </a:rPr>
              <a:t>, </a:t>
            </a:r>
            <a:r>
              <a:rPr lang="it-IT" sz="2800" b="1" dirty="0" err="1">
                <a:solidFill>
                  <a:schemeClr val="tx1"/>
                </a:solidFill>
              </a:rPr>
              <a:t>prospective</a:t>
            </a:r>
            <a:r>
              <a:rPr lang="it-IT" sz="2800" b="1" dirty="0">
                <a:solidFill>
                  <a:schemeClr val="tx1"/>
                </a:solidFill>
              </a:rPr>
              <a:t> </a:t>
            </a:r>
            <a:r>
              <a:rPr lang="it-IT" sz="2800" b="1" dirty="0" err="1">
                <a:solidFill>
                  <a:schemeClr val="tx1"/>
                </a:solidFill>
              </a:rPr>
              <a:t>studies</a:t>
            </a:r>
            <a:r>
              <a:rPr lang="it-IT" sz="2800" b="1" dirty="0">
                <a:solidFill>
                  <a:schemeClr val="tx1"/>
                </a:solidFill>
              </a:rPr>
              <a:t> </a:t>
            </a:r>
            <a:r>
              <a:rPr lang="it-IT" sz="2800" dirty="0" err="1">
                <a:solidFill>
                  <a:schemeClr val="tx1"/>
                </a:solidFill>
              </a:rPr>
              <a:t>determining</a:t>
            </a:r>
            <a:r>
              <a:rPr lang="it-IT" sz="2800" dirty="0">
                <a:solidFill>
                  <a:schemeClr val="tx1"/>
                </a:solidFill>
              </a:rPr>
              <a:t> </a:t>
            </a:r>
            <a:r>
              <a:rPr lang="it-IT" sz="2800" dirty="0" err="1">
                <a:solidFill>
                  <a:schemeClr val="tx1"/>
                </a:solidFill>
              </a:rPr>
              <a:t>prognostic</a:t>
            </a:r>
            <a:r>
              <a:rPr lang="it-IT" sz="2800" dirty="0">
                <a:solidFill>
                  <a:schemeClr val="tx1"/>
                </a:solidFill>
              </a:rPr>
              <a:t> </a:t>
            </a:r>
            <a:r>
              <a:rPr lang="it-IT" sz="2800" dirty="0" err="1">
                <a:solidFill>
                  <a:schemeClr val="tx1"/>
                </a:solidFill>
              </a:rPr>
              <a:t>significance</a:t>
            </a:r>
            <a:r>
              <a:rPr lang="it-IT" sz="2800" dirty="0">
                <a:solidFill>
                  <a:schemeClr val="tx1"/>
                </a:solidFill>
              </a:rPr>
              <a:t> of MES.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F7987B1-4543-B948-B661-F83A8C416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70363"/>
      </p:ext>
    </p:extLst>
  </p:cSld>
  <p:clrMapOvr>
    <a:masterClrMapping/>
  </p:clrMapOvr>
  <p:transition spd="slow" advTm="4035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3"/>
          <p:cNvSpPr txBox="1">
            <a:spLocks noChangeArrowheads="1"/>
          </p:cNvSpPr>
          <p:nvPr/>
        </p:nvSpPr>
        <p:spPr bwMode="auto">
          <a:xfrm>
            <a:off x="6192787" y="4475336"/>
            <a:ext cx="658812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lnSpc>
                <a:spcPct val="97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1200" b="1" dirty="0">
                <a:latin typeface="Sans Serif" charset="0"/>
              </a:rPr>
              <a:t>King, A. et al. Stroke 2009;40:3711-3717</a:t>
            </a:r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>
              <a:defRPr/>
            </a:pPr>
            <a:r>
              <a:rPr lang="it-IT" sz="4000" b="1" dirty="0">
                <a:latin typeface="Tahoma" charset="0"/>
                <a:cs typeface="Arial" charset="0"/>
              </a:rPr>
              <a:t>MES and </a:t>
            </a:r>
            <a:r>
              <a:rPr lang="it-IT" sz="4000" b="1" dirty="0" err="1">
                <a:latin typeface="Tahoma" charset="0"/>
                <a:cs typeface="Arial" charset="0"/>
              </a:rPr>
              <a:t>Stroke</a:t>
            </a:r>
            <a:r>
              <a:rPr lang="it-IT" sz="4000" b="1" dirty="0">
                <a:latin typeface="Tahoma" charset="0"/>
                <a:cs typeface="Arial" charset="0"/>
              </a:rPr>
              <a:t> </a:t>
            </a:r>
            <a:r>
              <a:rPr lang="it-IT" sz="4000" b="1" dirty="0" err="1">
                <a:latin typeface="Tahoma" charset="0"/>
                <a:cs typeface="Arial" charset="0"/>
              </a:rPr>
              <a:t>Risk</a:t>
            </a:r>
            <a:endParaRPr lang="it-IT" sz="2400" dirty="0">
              <a:latin typeface="Tahoma" charset="0"/>
              <a:cs typeface="Arial" charset="0"/>
            </a:endParaRPr>
          </a:p>
        </p:txBody>
      </p:sp>
      <p:sp>
        <p:nvSpPr>
          <p:cNvPr id="22119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166936" y="4797152"/>
            <a:ext cx="8229600" cy="1296144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it-IT" sz="2800" b="1" dirty="0">
                <a:solidFill>
                  <a:schemeClr val="tx1"/>
                </a:solidFill>
                <a:latin typeface="Arial" charset="0"/>
                <a:cs typeface="Arial" charset="0"/>
              </a:rPr>
              <a:t>Acute </a:t>
            </a:r>
            <a:r>
              <a:rPr lang="it-IT" sz="28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Stroke</a:t>
            </a:r>
            <a:endParaRPr lang="it-IT" sz="2800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  <a:defRPr/>
            </a:pPr>
            <a:r>
              <a:rPr lang="it-IT" sz="2000" dirty="0">
                <a:solidFill>
                  <a:srgbClr val="FF0000"/>
                </a:solidFill>
                <a:latin typeface="Arial" charset="0"/>
                <a:cs typeface="Arial" charset="0"/>
              </a:rPr>
              <a:t>MES+: </a:t>
            </a:r>
            <a:r>
              <a:rPr lang="it-IT" sz="2000" dirty="0">
                <a:solidFill>
                  <a:srgbClr val="FF0000"/>
                </a:solidFill>
                <a:latin typeface="Arial" charset="0"/>
                <a:cs typeface="Arial" charset="0"/>
                <a:sym typeface="Wingdings" charset="0"/>
              </a:rPr>
              <a:t>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cs typeface="Arial" charset="0"/>
                <a:sym typeface="Wingdings" charset="0"/>
              </a:rPr>
              <a:t>Stroke</a:t>
            </a:r>
            <a:r>
              <a:rPr lang="it-IT" sz="2000" dirty="0">
                <a:solidFill>
                  <a:srgbClr val="FF0000"/>
                </a:solidFill>
                <a:latin typeface="Arial" charset="0"/>
                <a:cs typeface="Arial" charset="0"/>
                <a:sym typeface="Wingdings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cs typeface="Arial" charset="0"/>
                <a:sym typeface="Wingdings" charset="0"/>
              </a:rPr>
              <a:t>Risk</a:t>
            </a:r>
            <a:r>
              <a:rPr lang="it-IT" sz="2000" dirty="0">
                <a:solidFill>
                  <a:srgbClr val="FF0000"/>
                </a:solidFill>
                <a:latin typeface="Arial" charset="0"/>
                <a:cs typeface="Arial" charset="0"/>
                <a:sym typeface="Wingdings" charset="0"/>
              </a:rPr>
              <a:t> (OR 2.44; </a:t>
            </a:r>
            <a:r>
              <a:rPr lang="it-IT" sz="2000" dirty="0">
                <a:solidFill>
                  <a:schemeClr val="tx1"/>
                </a:solidFill>
                <a:latin typeface="Arial" charset="0"/>
                <a:cs typeface="Arial" charset="0"/>
                <a:sym typeface="Wingdings" charset="0"/>
              </a:rPr>
              <a:t>95% CI 1.17-5.08)</a:t>
            </a:r>
          </a:p>
          <a:p>
            <a:pPr lvl="1">
              <a:lnSpc>
                <a:spcPct val="90000"/>
              </a:lnSpc>
              <a:defRPr/>
            </a:pPr>
            <a:r>
              <a:rPr lang="it-IT" sz="2000" dirty="0">
                <a:solidFill>
                  <a:srgbClr val="FF0000"/>
                </a:solidFill>
                <a:latin typeface="Arial" charset="0"/>
                <a:cs typeface="Arial" charset="0"/>
              </a:rPr>
              <a:t>MES+: </a:t>
            </a:r>
            <a:r>
              <a:rPr lang="it-IT" sz="2000" dirty="0">
                <a:solidFill>
                  <a:srgbClr val="FF0000"/>
                </a:solidFill>
                <a:latin typeface="Arial" charset="0"/>
                <a:cs typeface="Arial" charset="0"/>
                <a:sym typeface="Wingdings" charset="0"/>
              </a:rPr>
              <a:t>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cs typeface="Arial" charset="0"/>
                <a:sym typeface="Wingdings" charset="0"/>
              </a:rPr>
              <a:t>Stroke</a:t>
            </a:r>
            <a:r>
              <a:rPr lang="it-IT" sz="2000" dirty="0">
                <a:solidFill>
                  <a:srgbClr val="FF0000"/>
                </a:solidFill>
                <a:latin typeface="Arial" charset="0"/>
                <a:cs typeface="Arial" charset="0"/>
                <a:sym typeface="Wingdings" charset="0"/>
              </a:rPr>
              <a:t>/TIA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cs typeface="Arial" charset="0"/>
                <a:sym typeface="Wingdings" charset="0"/>
              </a:rPr>
              <a:t>Risk</a:t>
            </a:r>
            <a:r>
              <a:rPr lang="it-IT" sz="2000" dirty="0">
                <a:solidFill>
                  <a:srgbClr val="FF0000"/>
                </a:solidFill>
                <a:latin typeface="Arial" charset="0"/>
                <a:cs typeface="Arial" charset="0"/>
                <a:sym typeface="Wingdings" charset="0"/>
              </a:rPr>
              <a:t> (OR 3.71; </a:t>
            </a:r>
            <a:r>
              <a:rPr lang="it-IT" sz="2000" dirty="0">
                <a:solidFill>
                  <a:schemeClr val="tx1"/>
                </a:solidFill>
                <a:latin typeface="Arial" charset="0"/>
                <a:cs typeface="Arial" charset="0"/>
                <a:sym typeface="Wingdings" charset="0"/>
              </a:rPr>
              <a:t>95% CI 1.64-8.38)</a:t>
            </a:r>
          </a:p>
          <a:p>
            <a:pPr lvl="1">
              <a:lnSpc>
                <a:spcPct val="90000"/>
              </a:lnSpc>
              <a:buFontTx/>
              <a:buNone/>
              <a:defRPr/>
            </a:pPr>
            <a:endParaRPr lang="it-IT" sz="3200" dirty="0"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63657"/>
            <a:ext cx="9144000" cy="295743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CD3CFDD-3204-1146-969F-10931C1FC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46066"/>
      </p:ext>
    </p:extLst>
  </p:cSld>
  <p:clrMapOvr>
    <a:masterClrMapping/>
  </p:clrMapOvr>
  <p:transition spd="slow" advTm="2374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3" name="Title 1"/>
          <p:cNvSpPr>
            <a:spLocks noGrp="1"/>
          </p:cNvSpPr>
          <p:nvPr>
            <p:ph type="title"/>
          </p:nvPr>
        </p:nvSpPr>
        <p:spPr bwMode="auto">
          <a:xfrm>
            <a:off x="0" y="-27384"/>
            <a:ext cx="9144000" cy="1373088"/>
          </a:xfrm>
          <a:solidFill>
            <a:schemeClr val="tx1"/>
          </a:solidFill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00FF00"/>
                </a:solidFill>
                <a:latin typeface="Tahoma" charset="0"/>
              </a:rPr>
              <a:t>RECANALIZATION THERAPIES</a:t>
            </a:r>
            <a:br>
              <a:rPr lang="en-US" b="1" dirty="0">
                <a:solidFill>
                  <a:srgbClr val="00FF00"/>
                </a:solidFill>
                <a:latin typeface="Tahoma" charset="0"/>
                <a:ea typeface="ＭＳ Ｐゴシック" charset="0"/>
              </a:rPr>
            </a:br>
            <a:r>
              <a:rPr lang="en-US" sz="3200" b="1" dirty="0">
                <a:solidFill>
                  <a:srgbClr val="00FF00"/>
                </a:solidFill>
                <a:latin typeface="Tahoma" charset="0"/>
                <a:ea typeface="ＭＳ Ｐゴシック" charset="0"/>
              </a:rPr>
              <a:t>- </a:t>
            </a:r>
            <a:r>
              <a:rPr lang="en-US" sz="3200" b="1" dirty="0" err="1">
                <a:solidFill>
                  <a:srgbClr val="00FF00"/>
                </a:solidFill>
                <a:latin typeface="Tahoma" charset="0"/>
                <a:ea typeface="ＭＳ Ｐゴシック" charset="0"/>
              </a:rPr>
              <a:t>thrombectomy</a:t>
            </a:r>
            <a:r>
              <a:rPr lang="en-US" sz="3200" b="1" dirty="0">
                <a:solidFill>
                  <a:srgbClr val="00FF00"/>
                </a:solidFill>
                <a:latin typeface="Tahoma" charset="0"/>
                <a:ea typeface="ＭＳ Ｐゴシック" charset="0"/>
              </a:rPr>
              <a:t>, </a:t>
            </a:r>
            <a:r>
              <a:rPr lang="en-US" sz="3200" b="1" dirty="0" err="1">
                <a:solidFill>
                  <a:srgbClr val="00FF00"/>
                </a:solidFill>
                <a:latin typeface="Tahoma" charset="0"/>
                <a:ea typeface="ＭＳ Ｐゴシック" charset="0"/>
              </a:rPr>
              <a:t>thromboaspiration</a:t>
            </a:r>
            <a:r>
              <a:rPr lang="en-US" sz="3200" b="1" dirty="0">
                <a:solidFill>
                  <a:srgbClr val="00FF00"/>
                </a:solidFill>
                <a:latin typeface="Tahoma" charset="0"/>
                <a:ea typeface="ＭＳ Ｐゴシック" charset="0"/>
              </a:rPr>
              <a:t> -</a:t>
            </a:r>
            <a:endParaRPr lang="en-US" sz="4000" b="1" dirty="0">
              <a:solidFill>
                <a:srgbClr val="00FF00"/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t="8846"/>
          <a:stretch>
            <a:fillRect/>
          </a:stretch>
        </p:blipFill>
        <p:spPr bwMode="auto">
          <a:xfrm>
            <a:off x="1547737" y="1830557"/>
            <a:ext cx="5904583" cy="383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340768"/>
            <a:ext cx="91440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Successful Recanalization rate (TICI 2b-3): ≈90%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5693186"/>
            <a:ext cx="792088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FFFFFF"/>
                </a:solidFill>
              </a:rPr>
              <a:t>Favourable</a:t>
            </a:r>
            <a:r>
              <a:rPr lang="en-US" sz="2000" b="1" i="1" dirty="0">
                <a:solidFill>
                  <a:srgbClr val="FFFFFF"/>
                </a:solidFill>
              </a:rPr>
              <a:t> outcome (</a:t>
            </a:r>
            <a:r>
              <a:rPr lang="en-US" sz="2000" b="1" i="1" dirty="0" err="1">
                <a:solidFill>
                  <a:srgbClr val="FFFFFF"/>
                </a:solidFill>
              </a:rPr>
              <a:t>mRS</a:t>
            </a:r>
            <a:r>
              <a:rPr lang="en-US" sz="2000" b="1" i="1" dirty="0">
                <a:solidFill>
                  <a:srgbClr val="FFFFFF"/>
                </a:solidFill>
              </a:rPr>
              <a:t> 0-2) at 90 days after EVT: ≈50%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D1399E9-25AD-5245-9B70-C97B0DEC8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23034"/>
      </p:ext>
    </p:extLst>
  </p:cSld>
  <p:clrMapOvr>
    <a:masterClrMapping/>
  </p:clrMapOvr>
  <p:transition spd="slow" advTm="2905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c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55" y="1268760"/>
            <a:ext cx="8710533" cy="28803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325963" y="3068960"/>
            <a:ext cx="8568952" cy="1008112"/>
          </a:xfrm>
          <a:prstGeom prst="rect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i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tx1"/>
          </a:solidFill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</a:rPr>
              <a:t>Clinical Failure </a:t>
            </a:r>
            <a:br>
              <a:rPr lang="en-US" sz="3600" b="1" dirty="0">
                <a:solidFill>
                  <a:srgbClr val="00FF00"/>
                </a:solidFill>
              </a:rPr>
            </a:br>
            <a:r>
              <a:rPr lang="en-US" sz="3600" b="1" dirty="0">
                <a:solidFill>
                  <a:srgbClr val="00FF00"/>
                </a:solidFill>
              </a:rPr>
              <a:t>despite successful EVT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8032" y="4221088"/>
            <a:ext cx="88204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0" dirty="0">
                <a:latin typeface="Verdana"/>
                <a:cs typeface="Verdana"/>
              </a:rPr>
              <a:t>About</a:t>
            </a:r>
            <a:r>
              <a:rPr lang="en-US" sz="2400" i="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lang="en-US" sz="2400" i="0" dirty="0">
                <a:latin typeface="Verdana"/>
                <a:cs typeface="Verdana"/>
              </a:rPr>
              <a:t>50% of patients do not experience clinical improvement despite successful recanalization. </a:t>
            </a:r>
          </a:p>
          <a:p>
            <a:pPr algn="ctr"/>
            <a:endParaRPr lang="en-US" sz="1600" b="1" i="0" dirty="0">
              <a:solidFill>
                <a:srgbClr val="FF0000"/>
              </a:solidFill>
              <a:latin typeface="Verdana"/>
              <a:cs typeface="Verdana"/>
            </a:endParaRPr>
          </a:p>
          <a:p>
            <a:pPr algn="ctr"/>
            <a:r>
              <a:rPr lang="en-US" sz="2400" b="1" i="0" dirty="0">
                <a:solidFill>
                  <a:srgbClr val="FF0000"/>
                </a:solidFill>
                <a:latin typeface="Verdana"/>
                <a:cs typeface="Verdana"/>
              </a:rPr>
              <a:t>Why this discrepancy between clinical outcome and recanalization rates?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C2FF8B-3A0D-2D46-8EB8-DB40426E0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13332"/>
      </p:ext>
    </p:extLst>
  </p:cSld>
  <p:clrMapOvr>
    <a:masterClrMapping/>
  </p:clrMapOvr>
  <p:transition spd="slow" advTm="753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3" name="Title 1"/>
          <p:cNvSpPr>
            <a:spLocks noGrp="1"/>
          </p:cNvSpPr>
          <p:nvPr>
            <p:ph type="title"/>
          </p:nvPr>
        </p:nvSpPr>
        <p:spPr bwMode="auto">
          <a:xfrm>
            <a:off x="0" y="-27384"/>
            <a:ext cx="9144000" cy="1373088"/>
          </a:xfrm>
          <a:solidFill>
            <a:schemeClr val="tx1"/>
          </a:solidFill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rgbClr val="00FF00"/>
                </a:solidFill>
                <a:latin typeface="Tahoma" charset="0"/>
              </a:rPr>
              <a:t>RECANALIZATION</a:t>
            </a:r>
            <a:br>
              <a:rPr lang="en-US" b="1" dirty="0">
                <a:solidFill>
                  <a:srgbClr val="00FF00"/>
                </a:solidFill>
                <a:latin typeface="Tahoma" charset="0"/>
              </a:rPr>
            </a:br>
            <a:r>
              <a:rPr lang="en-US" sz="3200" b="1" dirty="0">
                <a:solidFill>
                  <a:srgbClr val="00FF00"/>
                </a:solidFill>
                <a:latin typeface="Tahoma" charset="0"/>
                <a:ea typeface="ＭＳ Ｐゴシック" charset="0"/>
              </a:rPr>
              <a:t>- </a:t>
            </a:r>
            <a:r>
              <a:rPr lang="en-US" sz="3200" b="1" dirty="0">
                <a:solidFill>
                  <a:srgbClr val="00FF00"/>
                </a:solidFill>
                <a:latin typeface="Tahoma" charset="0"/>
              </a:rPr>
              <a:t>N</a:t>
            </a:r>
            <a:r>
              <a:rPr lang="en-US" sz="3200" b="1" dirty="0">
                <a:solidFill>
                  <a:srgbClr val="00FF00"/>
                </a:solidFill>
                <a:latin typeface="Tahoma" charset="0"/>
                <a:ea typeface="ＭＳ Ｐゴシック" charset="0"/>
              </a:rPr>
              <a:t>ecessary but not sufficient -</a:t>
            </a:r>
            <a:endParaRPr lang="en-US" sz="4000" b="1" dirty="0">
              <a:solidFill>
                <a:srgbClr val="00FF00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96" y="1905153"/>
            <a:ext cx="8964488" cy="3612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i="0" dirty="0"/>
              <a:t>Each </a:t>
            </a:r>
            <a:r>
              <a:rPr lang="en-US" sz="2200" b="1" i="0" dirty="0"/>
              <a:t>patient’s response to thrombectomy </a:t>
            </a:r>
            <a:r>
              <a:rPr lang="en-US" sz="2200" i="0" dirty="0"/>
              <a:t>(± thrombolysis) depends on several factors: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000" i="0" dirty="0">
                <a:solidFill>
                  <a:srgbClr val="FF0000"/>
                </a:solidFill>
              </a:rPr>
              <a:t>flow capacity of collateral vessels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000" i="0" dirty="0">
                <a:solidFill>
                  <a:srgbClr val="FF0000"/>
                </a:solidFill>
              </a:rPr>
              <a:t>degree of chronic ischemic disease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000" i="0" dirty="0">
                <a:solidFill>
                  <a:srgbClr val="FF0000"/>
                </a:solidFill>
              </a:rPr>
              <a:t>ischemic preconditioning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000" i="0" dirty="0">
                <a:solidFill>
                  <a:srgbClr val="FF0000"/>
                </a:solidFill>
              </a:rPr>
              <a:t>oxidative stress tolerance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000" i="0" dirty="0">
                <a:solidFill>
                  <a:srgbClr val="FF0000"/>
                </a:solidFill>
              </a:rPr>
              <a:t>microvascular blood flow regulation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000" i="0" dirty="0">
                <a:solidFill>
                  <a:srgbClr val="FF0000"/>
                </a:solidFill>
              </a:rPr>
              <a:t>etc.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8B1EF39-53B5-9147-B54B-8B37388540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50349"/>
      </p:ext>
    </p:extLst>
  </p:cSld>
  <p:clrMapOvr>
    <a:masterClrMapping/>
  </p:clrMapOvr>
  <p:transition spd="slow" advTm="2035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1.6|1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"/>
</p:tagLst>
</file>

<file path=ppt/theme/theme1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Tahoma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Tahoma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Struttura predefinita">
    <a:majorFont>
      <a:latin typeface="Tahoma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29026</TotalTime>
  <Words>1797</Words>
  <Application>Microsoft Macintosh PowerPoint</Application>
  <PresentationFormat>Presentazione su schermo (4:3)</PresentationFormat>
  <Paragraphs>301</Paragraphs>
  <Slides>34</Slides>
  <Notes>34</Notes>
  <HiddenSlides>0</HiddenSlides>
  <MMClips>34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34</vt:i4>
      </vt:variant>
    </vt:vector>
  </HeadingPairs>
  <TitlesOfParts>
    <vt:vector size="45" baseType="lpstr">
      <vt:lpstr>メイリオ</vt:lpstr>
      <vt:lpstr>Arial</vt:lpstr>
      <vt:lpstr>Arial Black</vt:lpstr>
      <vt:lpstr>Calibri</vt:lpstr>
      <vt:lpstr>Sans Serif</vt:lpstr>
      <vt:lpstr>Tahoma</vt:lpstr>
      <vt:lpstr>Times New Roman</vt:lpstr>
      <vt:lpstr>Verdana</vt:lpstr>
      <vt:lpstr>Wingdings</vt:lpstr>
      <vt:lpstr>1_Struttura predefinita</vt:lpstr>
      <vt:lpstr>7_Struttura predefinita</vt:lpstr>
      <vt:lpstr>Presentazione standard di PowerPoint</vt:lpstr>
      <vt:lpstr>Presentazione standard di PowerPoint</vt:lpstr>
      <vt:lpstr>MICROEMBOLI DETECTION</vt:lpstr>
      <vt:lpstr>MES Prevalence in Acute Stroke</vt:lpstr>
      <vt:lpstr>Limitations of MES Monitoring</vt:lpstr>
      <vt:lpstr>MES and Stroke Risk</vt:lpstr>
      <vt:lpstr>RECANALIZATION THERAPIES - thrombectomy, thromboaspiration -</vt:lpstr>
      <vt:lpstr>Clinical Failure  despite successful EVT</vt:lpstr>
      <vt:lpstr>RECANALIZATION - Necessary but not sufficient -</vt:lpstr>
      <vt:lpstr>RECANALIZATION THERAPIES - thrombectomy, thromboaspiration -</vt:lpstr>
      <vt:lpstr>Presentazione standard di PowerPoint</vt:lpstr>
      <vt:lpstr>Presentazione standard di PowerPoint</vt:lpstr>
      <vt:lpstr>RECANALIZATION - Necessary but not sufficient -</vt:lpstr>
      <vt:lpstr>No-Reflow or No-Reperfusion</vt:lpstr>
      <vt:lpstr>Why this discrepancy between  clinical outcome and recanalization rates?</vt:lpstr>
      <vt:lpstr>Why this discrepancy between  clinical outcome and recanalization rates?</vt:lpstr>
      <vt:lpstr>Presentazione standard di PowerPoint</vt:lpstr>
      <vt:lpstr>TCD MONITORING FOR MICROEMBOLI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VALUE OF MES DETECTION  AFTER ENDOVASCULAR STROKE TREATMENT</vt:lpstr>
      <vt:lpstr>THE VALUE OF MES DETECTION  AFTER ENDOVASCULAR STROKE TREATMENT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Your User Name</dc:creator>
  <cp:lastModifiedBy>claudio baracchini</cp:lastModifiedBy>
  <cp:revision>1566</cp:revision>
  <dcterms:created xsi:type="dcterms:W3CDTF">2007-05-19T12:51:12Z</dcterms:created>
  <dcterms:modified xsi:type="dcterms:W3CDTF">2021-10-06T19:30:28Z</dcterms:modified>
</cp:coreProperties>
</file>